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42"/>
  </p:notesMasterIdLst>
  <p:sldIdLst>
    <p:sldId id="256" r:id="rId2"/>
    <p:sldId id="257" r:id="rId3"/>
    <p:sldId id="258" r:id="rId4"/>
    <p:sldId id="265" r:id="rId5"/>
    <p:sldId id="263" r:id="rId6"/>
    <p:sldId id="264" r:id="rId7"/>
    <p:sldId id="261" r:id="rId8"/>
    <p:sldId id="262" r:id="rId9"/>
    <p:sldId id="259" r:id="rId10"/>
    <p:sldId id="260" r:id="rId11"/>
    <p:sldId id="283" r:id="rId12"/>
    <p:sldId id="266" r:id="rId13"/>
    <p:sldId id="267" r:id="rId14"/>
    <p:sldId id="296"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84" r:id="rId28"/>
    <p:sldId id="281" r:id="rId29"/>
    <p:sldId id="282" r:id="rId30"/>
    <p:sldId id="285" r:id="rId31"/>
    <p:sldId id="286" r:id="rId32"/>
    <p:sldId id="287" r:id="rId33"/>
    <p:sldId id="297" r:id="rId34"/>
    <p:sldId id="290" r:id="rId35"/>
    <p:sldId id="289" r:id="rId36"/>
    <p:sldId id="291" r:id="rId37"/>
    <p:sldId id="294" r:id="rId38"/>
    <p:sldId id="295" r:id="rId39"/>
    <p:sldId id="292" r:id="rId40"/>
    <p:sldId id="293"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ctor, Rochelle" initials="PR" lastIdx="0" clrIdx="0">
    <p:extLst>
      <p:ext uri="{19B8F6BF-5375-455C-9EA6-DF929625EA0E}">
        <p15:presenceInfo xmlns:p15="http://schemas.microsoft.com/office/powerpoint/2012/main" userId="S-1-5-21-3031243810-1567314905-2332474600-90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4248" autoAdjust="0"/>
  </p:normalViewPr>
  <p:slideViewPr>
    <p:cSldViewPr snapToGrid="0">
      <p:cViewPr varScale="1">
        <p:scale>
          <a:sx n="54" d="100"/>
          <a:sy n="54" d="100"/>
        </p:scale>
        <p:origin x="7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DCA05-E761-43B6-BFC7-F43F38B584A8}" type="datetimeFigureOut">
              <a:rPr lang="en-US" smtClean="0"/>
              <a:t>4/9/2019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A8BD4-27B0-4439-98DC-451A10C991A3}" type="slidenum">
              <a:rPr lang="en-US" smtClean="0"/>
              <a:t>‹#›</a:t>
            </a:fld>
            <a:endParaRPr lang="en-US"/>
          </a:p>
        </p:txBody>
      </p:sp>
    </p:spTree>
    <p:extLst>
      <p:ext uri="{BB962C8B-B14F-4D97-AF65-F5344CB8AC3E}">
        <p14:creationId xmlns:p14="http://schemas.microsoft.com/office/powerpoint/2010/main" val="279820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 is the more accepted term now because it is more inclusive. “Infection, meaning don’t have to have signs/symptoms.</a:t>
            </a:r>
          </a:p>
          <a:p>
            <a:r>
              <a:rPr lang="en-US" dirty="0" smtClean="0"/>
              <a:t>STD means the disease state usually referring to the entire sequelae (</a:t>
            </a:r>
            <a:r>
              <a:rPr lang="en-US" dirty="0" smtClean="0">
                <a:effectLst/>
              </a:rPr>
              <a:t>a condition which is the consequence of a previous disease or injury.) of issues that go along with the disease as a whole.</a:t>
            </a:r>
            <a:endParaRPr lang="en-US" dirty="0"/>
          </a:p>
        </p:txBody>
      </p:sp>
      <p:sp>
        <p:nvSpPr>
          <p:cNvPr id="4" name="Slide Number Placeholder 3"/>
          <p:cNvSpPr>
            <a:spLocks noGrp="1"/>
          </p:cNvSpPr>
          <p:nvPr>
            <p:ph type="sldNum" sz="quarter" idx="10"/>
          </p:nvPr>
        </p:nvSpPr>
        <p:spPr/>
        <p:txBody>
          <a:bodyPr/>
          <a:lstStyle/>
          <a:p>
            <a:fld id="{B8DA8BD4-27B0-4439-98DC-451A10C991A3}" type="slidenum">
              <a:rPr lang="en-US" smtClean="0"/>
              <a:t>5</a:t>
            </a:fld>
            <a:endParaRPr lang="en-US"/>
          </a:p>
        </p:txBody>
      </p:sp>
    </p:spTree>
    <p:extLst>
      <p:ext uri="{BB962C8B-B14F-4D97-AF65-F5344CB8AC3E}">
        <p14:creationId xmlns:p14="http://schemas.microsoft.com/office/powerpoint/2010/main" val="1163242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Great Imitator – Syphilis gained this nickname because it can mimic the symptoms of other infections. This trait allowed for many patients to be misdiagnosed in the early days of studying this disease.</a:t>
            </a:r>
          </a:p>
          <a:p>
            <a:r>
              <a:rPr lang="en-US" sz="1200" b="0" i="0" u="none" strike="noStrike" kern="1200" dirty="0" smtClean="0">
                <a:solidFill>
                  <a:schemeClr val="tx1"/>
                </a:solidFill>
                <a:effectLst/>
                <a:latin typeface="+mn-lt"/>
                <a:ea typeface="+mn-ea"/>
                <a:cs typeface="+mn-cs"/>
              </a:rPr>
              <a:t>Bad Blood – This nickname for syphilis dates back to before medical treatment. The Tuskegee Syphilis experiment even used this term to attract patients. This experiment told male patients that they were being treated for “bad blood” when in reality, the U.S. government was studying the long-term effects of untreated syphilis on the human body.</a:t>
            </a:r>
            <a:endParaRPr lang="en-US" dirty="0"/>
          </a:p>
        </p:txBody>
      </p:sp>
      <p:sp>
        <p:nvSpPr>
          <p:cNvPr id="4" name="Slide Number Placeholder 3"/>
          <p:cNvSpPr>
            <a:spLocks noGrp="1"/>
          </p:cNvSpPr>
          <p:nvPr>
            <p:ph type="sldNum" sz="quarter" idx="10"/>
          </p:nvPr>
        </p:nvSpPr>
        <p:spPr/>
        <p:txBody>
          <a:bodyPr/>
          <a:lstStyle/>
          <a:p>
            <a:fld id="{B8DA8BD4-27B0-4439-98DC-451A10C991A3}" type="slidenum">
              <a:rPr lang="en-US" smtClean="0"/>
              <a:t>19</a:t>
            </a:fld>
            <a:endParaRPr lang="en-US"/>
          </a:p>
        </p:txBody>
      </p:sp>
    </p:spTree>
    <p:extLst>
      <p:ext uri="{BB962C8B-B14F-4D97-AF65-F5344CB8AC3E}">
        <p14:creationId xmlns:p14="http://schemas.microsoft.com/office/powerpoint/2010/main" val="254026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concept, based on strong scientific evidence, has broad implications for treatment of HIV infection from a scientific and public health standpoint, for the self-esteem of individuals by reducing the stigma associated with HIV, and for certain legal aspects of HIV criminalization. </a:t>
            </a:r>
          </a:p>
          <a:p>
            <a:endParaRPr lang="en-US" dirty="0"/>
          </a:p>
        </p:txBody>
      </p:sp>
      <p:sp>
        <p:nvSpPr>
          <p:cNvPr id="4" name="Slide Number Placeholder 3"/>
          <p:cNvSpPr>
            <a:spLocks noGrp="1"/>
          </p:cNvSpPr>
          <p:nvPr>
            <p:ph type="sldNum" sz="quarter" idx="10"/>
          </p:nvPr>
        </p:nvSpPr>
        <p:spPr/>
        <p:txBody>
          <a:bodyPr/>
          <a:lstStyle/>
          <a:p>
            <a:fld id="{B8DA8BD4-27B0-4439-98DC-451A10C991A3}" type="slidenum">
              <a:rPr lang="en-US" smtClean="0"/>
              <a:t>38</a:t>
            </a:fld>
            <a:endParaRPr lang="en-US"/>
          </a:p>
        </p:txBody>
      </p:sp>
    </p:spTree>
    <p:extLst>
      <p:ext uri="{BB962C8B-B14F-4D97-AF65-F5344CB8AC3E}">
        <p14:creationId xmlns:p14="http://schemas.microsoft.com/office/powerpoint/2010/main" val="18334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4/9/2019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4/9/2019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4/9/2019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4/9/2019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c.gov/std/"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http://www.thebody.com/sowadsky/symptoms/images/warts2.jpg" TargetMode="External"/><Relationship Id="rId7" Type="http://schemas.openxmlformats.org/officeDocument/2006/relationships/image" Target="http://www.thebody.com/sowadsky/symptoms/images/warts.jpg"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http://www.healthcentral.com/std/fullsize/2584.jpg" TargetMode="Externa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preventionaccess.org/faq" TargetMode="External"/><Relationship Id="rId4" Type="http://schemas.openxmlformats.org/officeDocument/2006/relationships/hyperlink" Target="https://www.cdc.gov/hiv/risk/art/index.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vimeo.com/43631114" TargetMode="Externa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gettested.cdc.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7Sbgg8icODY"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https://www.cdc.gov/hi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Sexually transmitted infections </a:t>
            </a:r>
            <a:br>
              <a:rPr lang="en-US" dirty="0" smtClean="0"/>
            </a:br>
            <a:r>
              <a:rPr lang="en-US" dirty="0" smtClean="0"/>
              <a:t>and HIV</a:t>
            </a:r>
            <a:endParaRPr lang="en-US" dirty="0"/>
          </a:p>
        </p:txBody>
      </p:sp>
      <p:sp>
        <p:nvSpPr>
          <p:cNvPr id="3" name="Subtitle 2"/>
          <p:cNvSpPr>
            <a:spLocks noGrp="1"/>
          </p:cNvSpPr>
          <p:nvPr>
            <p:ph type="subTitle" idx="1"/>
          </p:nvPr>
        </p:nvSpPr>
        <p:spPr/>
        <p:txBody>
          <a:bodyPr/>
          <a:lstStyle/>
          <a:p>
            <a:r>
              <a:rPr lang="en-US" dirty="0" smtClean="0"/>
              <a:t>SHARE Lesson 5</a:t>
            </a:r>
            <a:endParaRPr lang="en-US" dirty="0"/>
          </a:p>
        </p:txBody>
      </p:sp>
    </p:spTree>
    <p:extLst>
      <p:ext uri="{BB962C8B-B14F-4D97-AF65-F5344CB8AC3E}">
        <p14:creationId xmlns:p14="http://schemas.microsoft.com/office/powerpoint/2010/main" val="1357783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Others”</a:t>
            </a:r>
            <a:endParaRPr lang="en-US" dirty="0"/>
          </a:p>
        </p:txBody>
      </p:sp>
      <p:sp>
        <p:nvSpPr>
          <p:cNvPr id="8" name="Content Placeholder 7"/>
          <p:cNvSpPr>
            <a:spLocks noGrp="1"/>
          </p:cNvSpPr>
          <p:nvPr>
            <p:ph idx="1"/>
          </p:nvPr>
        </p:nvSpPr>
        <p:spPr>
          <a:xfrm>
            <a:off x="2231136" y="2638044"/>
            <a:ext cx="7729728" cy="3719725"/>
          </a:xfrm>
        </p:spPr>
        <p:txBody>
          <a:bodyPr>
            <a:normAutofit/>
          </a:bodyPr>
          <a:lstStyle/>
          <a:p>
            <a:pPr>
              <a:spcBef>
                <a:spcPct val="50000"/>
              </a:spcBef>
              <a:buClrTx/>
              <a:buFontTx/>
              <a:buChar char="•"/>
            </a:pPr>
            <a:r>
              <a:rPr lang="en-US" sz="2400" dirty="0" smtClean="0"/>
              <a:t>Trichomoniasis “</a:t>
            </a:r>
            <a:r>
              <a:rPr lang="en-US" sz="2400" dirty="0" err="1" smtClean="0"/>
              <a:t>Trich</a:t>
            </a:r>
            <a:r>
              <a:rPr lang="en-US" sz="2400" dirty="0" smtClean="0"/>
              <a:t>”</a:t>
            </a:r>
            <a:r>
              <a:rPr lang="en-US" sz="2400" dirty="0"/>
              <a:t>					</a:t>
            </a:r>
          </a:p>
          <a:p>
            <a:pPr>
              <a:spcBef>
                <a:spcPct val="50000"/>
              </a:spcBef>
              <a:buClrTx/>
              <a:buFontTx/>
              <a:buChar char="•"/>
            </a:pPr>
            <a:r>
              <a:rPr lang="en-US" sz="2400" dirty="0" smtClean="0"/>
              <a:t>Pelvic </a:t>
            </a:r>
            <a:r>
              <a:rPr lang="en-US" sz="2400" dirty="0"/>
              <a:t>Inflammatory Disease 				</a:t>
            </a:r>
          </a:p>
          <a:p>
            <a:pPr>
              <a:spcBef>
                <a:spcPct val="50000"/>
              </a:spcBef>
              <a:buClrTx/>
              <a:buFontTx/>
              <a:buChar char="•"/>
            </a:pPr>
            <a:r>
              <a:rPr lang="en-US" sz="2400" dirty="0" smtClean="0"/>
              <a:t>Vaginitis </a:t>
            </a:r>
            <a:endParaRPr lang="en-US" sz="2400" dirty="0"/>
          </a:p>
          <a:p>
            <a:pPr>
              <a:spcBef>
                <a:spcPct val="50000"/>
              </a:spcBef>
              <a:buClrTx/>
              <a:buFontTx/>
              <a:buChar char="•"/>
            </a:pPr>
            <a:r>
              <a:rPr lang="en-US" sz="2400" dirty="0"/>
              <a:t>Crabs (Pubic Lice)</a:t>
            </a:r>
          </a:p>
          <a:p>
            <a:pPr>
              <a:spcBef>
                <a:spcPct val="50000"/>
              </a:spcBef>
              <a:buClrTx/>
              <a:buFontTx/>
              <a:buChar char="•"/>
            </a:pPr>
            <a:r>
              <a:rPr lang="en-US" sz="2400" dirty="0"/>
              <a:t>Scabies </a:t>
            </a:r>
          </a:p>
          <a:p>
            <a:endParaRPr lang="en-US" dirty="0" smtClean="0"/>
          </a:p>
          <a:p>
            <a:r>
              <a:rPr lang="en-US" dirty="0">
                <a:hlinkClick r:id="rId2"/>
              </a:rPr>
              <a:t>https://www.cdc.gov/std</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4071813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Bacterial STI</a:t>
            </a:r>
            <a:r>
              <a:rPr lang="en-US" cap="none" dirty="0" smtClean="0"/>
              <a:t>s</a:t>
            </a:r>
            <a:endParaRPr lang="en-US" cap="none" dirty="0"/>
          </a:p>
        </p:txBody>
      </p:sp>
      <p:sp>
        <p:nvSpPr>
          <p:cNvPr id="5" name="Text Placeholder 4"/>
          <p:cNvSpPr>
            <a:spLocks noGrp="1"/>
          </p:cNvSpPr>
          <p:nvPr>
            <p:ph type="body" idx="1"/>
          </p:nvPr>
        </p:nvSpPr>
        <p:spPr/>
        <p:txBody>
          <a:bodyPr/>
          <a:lstStyle/>
          <a:p>
            <a:r>
              <a:rPr lang="en-US" dirty="0"/>
              <a:t>https://www.cdc.gov/std/default.htm</a:t>
            </a:r>
            <a:endParaRPr lang="en-US" dirty="0"/>
          </a:p>
        </p:txBody>
      </p:sp>
    </p:spTree>
    <p:extLst>
      <p:ext uri="{BB962C8B-B14F-4D97-AF65-F5344CB8AC3E}">
        <p14:creationId xmlns:p14="http://schemas.microsoft.com/office/powerpoint/2010/main" val="854568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FFC000"/>
          </a:solidFill>
        </p:spPr>
        <p:txBody>
          <a:bodyPr/>
          <a:lstStyle/>
          <a:p>
            <a:r>
              <a:rPr lang="en-US" dirty="0"/>
              <a:t>Chlamydia</a:t>
            </a:r>
          </a:p>
        </p:txBody>
      </p:sp>
      <p:sp>
        <p:nvSpPr>
          <p:cNvPr id="5" name="Content Placeholder 4"/>
          <p:cNvSpPr>
            <a:spLocks noGrp="1"/>
          </p:cNvSpPr>
          <p:nvPr>
            <p:ph idx="1"/>
          </p:nvPr>
        </p:nvSpPr>
        <p:spPr/>
        <p:txBody>
          <a:bodyPr>
            <a:normAutofit lnSpcReduction="10000"/>
          </a:bodyPr>
          <a:lstStyle/>
          <a:p>
            <a:pPr>
              <a:buClr>
                <a:schemeClr val="tx2"/>
              </a:buClr>
              <a:buFont typeface="Wingdings" pitchFamily="2" charset="2"/>
              <a:buChar char="§"/>
              <a:defRPr/>
            </a:pPr>
            <a:r>
              <a:rPr lang="en-US" dirty="0">
                <a:solidFill>
                  <a:schemeClr val="tx1"/>
                </a:solidFill>
                <a:cs typeface="Arial" charset="0"/>
              </a:rPr>
              <a:t>Most common reportable STD in the United States</a:t>
            </a:r>
          </a:p>
          <a:p>
            <a:pPr>
              <a:buClr>
                <a:schemeClr val="tx2"/>
              </a:buClr>
              <a:buFont typeface="Wingdings" pitchFamily="2" charset="2"/>
              <a:buChar char="§"/>
              <a:defRPr/>
            </a:pPr>
            <a:r>
              <a:rPr lang="en-US" dirty="0">
                <a:solidFill>
                  <a:schemeClr val="tx1"/>
                </a:solidFill>
                <a:cs typeface="Arial" charset="0"/>
              </a:rPr>
              <a:t>Estimated </a:t>
            </a:r>
            <a:r>
              <a:rPr lang="en-US" dirty="0" smtClean="0">
                <a:solidFill>
                  <a:schemeClr val="tx1"/>
                </a:solidFill>
                <a:cs typeface="Arial" charset="0"/>
              </a:rPr>
              <a:t>2-3 </a:t>
            </a:r>
            <a:r>
              <a:rPr lang="en-US" dirty="0">
                <a:solidFill>
                  <a:schemeClr val="tx1"/>
                </a:solidFill>
                <a:cs typeface="Arial" charset="0"/>
              </a:rPr>
              <a:t>million new cases/year in the US</a:t>
            </a:r>
            <a:endParaRPr lang="en-US" dirty="0">
              <a:solidFill>
                <a:schemeClr val="tx1"/>
              </a:solidFill>
            </a:endParaRPr>
          </a:p>
          <a:p>
            <a:pPr>
              <a:buClr>
                <a:schemeClr val="tx2"/>
              </a:buClr>
              <a:buFont typeface="Wingdings" pitchFamily="2" charset="2"/>
              <a:buChar char="§"/>
              <a:defRPr/>
            </a:pPr>
            <a:r>
              <a:rPr lang="en-US" dirty="0" smtClean="0">
                <a:solidFill>
                  <a:schemeClr val="tx1"/>
                </a:solidFill>
              </a:rPr>
              <a:t>Almost two-thirds of new chlamydia infections occur among 15-24 </a:t>
            </a:r>
            <a:r>
              <a:rPr lang="en-US" dirty="0" err="1" smtClean="0">
                <a:solidFill>
                  <a:schemeClr val="tx1"/>
                </a:solidFill>
              </a:rPr>
              <a:t>y.o</a:t>
            </a:r>
            <a:r>
              <a:rPr lang="en-US" dirty="0" smtClean="0">
                <a:solidFill>
                  <a:schemeClr val="tx1"/>
                </a:solidFill>
              </a:rPr>
              <a:t>.</a:t>
            </a:r>
            <a:endParaRPr lang="en-US" dirty="0">
              <a:solidFill>
                <a:schemeClr val="tx1"/>
              </a:solidFill>
              <a:cs typeface="Times New Roman" pitchFamily="18" charset="0"/>
            </a:endParaRPr>
          </a:p>
          <a:p>
            <a:pPr>
              <a:buClr>
                <a:schemeClr val="tx2"/>
              </a:buClr>
              <a:buFont typeface="Wingdings" pitchFamily="2" charset="2"/>
              <a:buChar char="§"/>
              <a:defRPr/>
            </a:pPr>
            <a:r>
              <a:rPr lang="en-US" dirty="0" smtClean="0">
                <a:solidFill>
                  <a:schemeClr val="tx1"/>
                </a:solidFill>
              </a:rPr>
              <a:t>Most people with Chlamydia are asymptomatic </a:t>
            </a:r>
            <a:endParaRPr lang="en-US" dirty="0">
              <a:solidFill>
                <a:schemeClr val="tx1"/>
              </a:solidFill>
              <a:cs typeface="Times New Roman" pitchFamily="18" charset="0"/>
            </a:endParaRPr>
          </a:p>
          <a:p>
            <a:pPr>
              <a:buClr>
                <a:schemeClr val="tx2"/>
              </a:buClr>
              <a:buFont typeface="Wingdings" pitchFamily="2" charset="2"/>
              <a:buChar char="§"/>
              <a:defRPr/>
            </a:pPr>
            <a:r>
              <a:rPr lang="en-US" dirty="0" smtClean="0">
                <a:solidFill>
                  <a:schemeClr val="tx1"/>
                </a:solidFill>
              </a:rPr>
              <a:t>Untreated disease in females can </a:t>
            </a:r>
            <a:r>
              <a:rPr lang="en-US" dirty="0" smtClean="0">
                <a:solidFill>
                  <a:schemeClr val="tx1"/>
                </a:solidFill>
              </a:rPr>
              <a:t>result in </a:t>
            </a:r>
            <a:r>
              <a:rPr lang="en-US" dirty="0" smtClean="0">
                <a:solidFill>
                  <a:schemeClr val="tx1"/>
                </a:solidFill>
              </a:rPr>
              <a:t>PID </a:t>
            </a:r>
          </a:p>
          <a:p>
            <a:pPr lvl="1">
              <a:buClr>
                <a:schemeClr val="tx2"/>
              </a:buClr>
              <a:buFont typeface="Wingdings" pitchFamily="2" charset="2"/>
              <a:buChar char="§"/>
              <a:defRPr/>
            </a:pPr>
            <a:r>
              <a:rPr lang="en-US" dirty="0" smtClean="0">
                <a:solidFill>
                  <a:schemeClr val="tx1"/>
                </a:solidFill>
              </a:rPr>
              <a:t>Which can </a:t>
            </a:r>
            <a:r>
              <a:rPr lang="en-US" dirty="0" smtClean="0">
                <a:solidFill>
                  <a:schemeClr val="tx1"/>
                </a:solidFill>
              </a:rPr>
              <a:t>lead </a:t>
            </a:r>
            <a:r>
              <a:rPr lang="en-US" dirty="0">
                <a:solidFill>
                  <a:schemeClr val="tx1"/>
                </a:solidFill>
              </a:rPr>
              <a:t>to infertility, ectopic pregnancy and chronic pelvic pain</a:t>
            </a:r>
          </a:p>
          <a:p>
            <a:pPr>
              <a:buClr>
                <a:schemeClr val="tx2"/>
              </a:buClr>
              <a:buFont typeface="Wingdings" pitchFamily="2" charset="2"/>
              <a:buChar char="§"/>
              <a:defRPr/>
            </a:pPr>
            <a:r>
              <a:rPr lang="en-US" dirty="0">
                <a:solidFill>
                  <a:schemeClr val="tx1"/>
                </a:solidFill>
              </a:rPr>
              <a:t>Untreated disease in males can cause swelling, pain, and infertility</a:t>
            </a:r>
            <a:endParaRPr lang="en-US" dirty="0">
              <a:solidFill>
                <a:schemeClr val="tx1"/>
              </a:solidFill>
              <a:cs typeface="Times New Roman" pitchFamily="18" charset="0"/>
            </a:endParaRPr>
          </a:p>
          <a:p>
            <a:pPr>
              <a:buClr>
                <a:schemeClr val="tx2"/>
              </a:buClr>
              <a:buFont typeface="Wingdings" pitchFamily="2" charset="2"/>
              <a:buChar char="§"/>
              <a:defRPr/>
            </a:pPr>
            <a:r>
              <a:rPr lang="en-US" dirty="0">
                <a:solidFill>
                  <a:schemeClr val="tx1"/>
                </a:solidFill>
              </a:rPr>
              <a:t>Easily treated and cured</a:t>
            </a:r>
            <a:endParaRPr lang="en-US" dirty="0">
              <a:solidFill>
                <a:schemeClr val="tx1"/>
              </a:solidFill>
              <a:cs typeface="Times New Roman" pitchFamily="18" charset="0"/>
            </a:endParaRPr>
          </a:p>
          <a:p>
            <a:endParaRPr lang="en-US" dirty="0">
              <a:solidFill>
                <a:schemeClr val="tx1"/>
              </a:solidFill>
            </a:endParaRPr>
          </a:p>
        </p:txBody>
      </p:sp>
      <p:sp>
        <p:nvSpPr>
          <p:cNvPr id="2" name="TextBox 1"/>
          <p:cNvSpPr txBox="1"/>
          <p:nvPr/>
        </p:nvSpPr>
        <p:spPr>
          <a:xfrm>
            <a:off x="2231136" y="6367346"/>
            <a:ext cx="7729728" cy="369332"/>
          </a:xfrm>
          <a:prstGeom prst="rect">
            <a:avLst/>
          </a:prstGeom>
          <a:noFill/>
        </p:spPr>
        <p:txBody>
          <a:bodyPr wrap="square" rtlCol="0">
            <a:spAutoFit/>
          </a:bodyPr>
          <a:lstStyle/>
          <a:p>
            <a:r>
              <a:rPr lang="en-US"/>
              <a:t>https://www.cdc.gov/std/chlamydia/stdfact-chlamydia-detailed.htm</a:t>
            </a:r>
            <a:endParaRPr lang="en-US" dirty="0"/>
          </a:p>
        </p:txBody>
      </p:sp>
    </p:spTree>
    <p:extLst>
      <p:ext uri="{BB962C8B-B14F-4D97-AF65-F5344CB8AC3E}">
        <p14:creationId xmlns:p14="http://schemas.microsoft.com/office/powerpoint/2010/main" val="2722641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Symptoms of Chlamydia</a:t>
            </a:r>
            <a:endParaRPr lang="en-US" dirty="0"/>
          </a:p>
        </p:txBody>
      </p:sp>
      <p:sp>
        <p:nvSpPr>
          <p:cNvPr id="5" name="Content Placeholder 4"/>
          <p:cNvSpPr>
            <a:spLocks noGrp="1"/>
          </p:cNvSpPr>
          <p:nvPr>
            <p:ph sz="half" idx="1"/>
          </p:nvPr>
        </p:nvSpPr>
        <p:spPr/>
        <p:txBody>
          <a:bodyPr/>
          <a:lstStyle/>
          <a:p>
            <a:pPr>
              <a:buNone/>
              <a:defRPr/>
            </a:pPr>
            <a:r>
              <a:rPr lang="en-US" sz="2400" b="1" dirty="0">
                <a:solidFill>
                  <a:schemeClr val="accent1"/>
                </a:solidFill>
                <a:latin typeface="Times New Roman" pitchFamily="18" charset="0"/>
              </a:rPr>
              <a:t>Men: </a:t>
            </a:r>
            <a:r>
              <a:rPr lang="en-US" sz="2400" b="1" i="1" dirty="0">
                <a:solidFill>
                  <a:schemeClr val="accent1"/>
                </a:solidFill>
                <a:latin typeface="Times New Roman" pitchFamily="18" charset="0"/>
              </a:rPr>
              <a:t>40-50% asymptomatic</a:t>
            </a:r>
            <a:endParaRPr lang="en-US" sz="2400" b="1" dirty="0">
              <a:solidFill>
                <a:schemeClr val="accent1"/>
              </a:solidFill>
              <a:latin typeface="Times New Roman" pitchFamily="18" charset="0"/>
              <a:cs typeface="Times New Roman" pitchFamily="18" charset="0"/>
            </a:endParaRPr>
          </a:p>
          <a:p>
            <a:pPr>
              <a:buClr>
                <a:schemeClr val="accent1"/>
              </a:buClr>
              <a:buFont typeface="Wingdings" pitchFamily="2" charset="2"/>
              <a:buChar char="§"/>
              <a:defRPr/>
            </a:pPr>
            <a:r>
              <a:rPr lang="en-US" dirty="0">
                <a:solidFill>
                  <a:schemeClr val="tx1"/>
                </a:solidFill>
              </a:rPr>
              <a:t>7-21 </a:t>
            </a:r>
            <a:r>
              <a:rPr lang="en-US" dirty="0" smtClean="0">
                <a:solidFill>
                  <a:schemeClr val="tx1"/>
                </a:solidFill>
              </a:rPr>
              <a:t>day incubation period</a:t>
            </a:r>
          </a:p>
          <a:p>
            <a:pPr>
              <a:buClr>
                <a:schemeClr val="accent1"/>
              </a:buClr>
              <a:buFont typeface="Wingdings" pitchFamily="2" charset="2"/>
              <a:buChar char="§"/>
              <a:defRPr/>
            </a:pPr>
            <a:r>
              <a:rPr lang="en-US" dirty="0" smtClean="0">
                <a:solidFill>
                  <a:schemeClr val="tx1"/>
                </a:solidFill>
              </a:rPr>
              <a:t>Thin </a:t>
            </a:r>
            <a:r>
              <a:rPr lang="en-US" dirty="0">
                <a:solidFill>
                  <a:schemeClr val="tx1"/>
                </a:solidFill>
              </a:rPr>
              <a:t>clear to milky discharge from urethra</a:t>
            </a:r>
          </a:p>
          <a:p>
            <a:pPr>
              <a:buClr>
                <a:schemeClr val="accent1"/>
              </a:buClr>
              <a:buFont typeface="Wingdings" pitchFamily="2" charset="2"/>
              <a:buChar char="§"/>
              <a:defRPr/>
            </a:pPr>
            <a:r>
              <a:rPr lang="en-US" dirty="0">
                <a:solidFill>
                  <a:schemeClr val="tx1"/>
                </a:solidFill>
              </a:rPr>
              <a:t>Burning with urination</a:t>
            </a:r>
          </a:p>
          <a:p>
            <a:pPr>
              <a:buClr>
                <a:schemeClr val="accent1"/>
              </a:buClr>
              <a:buFont typeface="Wingdings" pitchFamily="2" charset="2"/>
              <a:buChar char="§"/>
              <a:defRPr/>
            </a:pPr>
            <a:r>
              <a:rPr lang="en-US" dirty="0">
                <a:solidFill>
                  <a:schemeClr val="tx1"/>
                </a:solidFill>
              </a:rPr>
              <a:t>Pain or swelling of the testicles</a:t>
            </a:r>
          </a:p>
          <a:p>
            <a:pPr>
              <a:buClr>
                <a:schemeClr val="accent1"/>
              </a:buClr>
              <a:buFont typeface="Wingdings" pitchFamily="2" charset="2"/>
              <a:buChar char="§"/>
              <a:defRPr/>
            </a:pPr>
            <a:r>
              <a:rPr lang="en-US" dirty="0">
                <a:solidFill>
                  <a:schemeClr val="tx1"/>
                </a:solidFill>
              </a:rPr>
              <a:t>Swollen lymph nodes in the groin area</a:t>
            </a:r>
          </a:p>
          <a:p>
            <a:endParaRPr lang="en-US" dirty="0"/>
          </a:p>
        </p:txBody>
      </p:sp>
      <p:sp>
        <p:nvSpPr>
          <p:cNvPr id="6" name="Content Placeholder 5"/>
          <p:cNvSpPr>
            <a:spLocks noGrp="1"/>
          </p:cNvSpPr>
          <p:nvPr>
            <p:ph sz="half" idx="2"/>
          </p:nvPr>
        </p:nvSpPr>
        <p:spPr/>
        <p:txBody>
          <a:bodyPr/>
          <a:lstStyle/>
          <a:p>
            <a:pPr>
              <a:lnSpc>
                <a:spcPct val="90000"/>
              </a:lnSpc>
              <a:buNone/>
              <a:defRPr/>
            </a:pPr>
            <a:r>
              <a:rPr lang="en-US" sz="2400" b="1" dirty="0">
                <a:solidFill>
                  <a:srgbClr val="FF0000"/>
                </a:solidFill>
                <a:latin typeface="Times New Roman" pitchFamily="18" charset="0"/>
              </a:rPr>
              <a:t>Women: </a:t>
            </a:r>
            <a:r>
              <a:rPr lang="en-US" sz="2400" b="1" i="1" dirty="0">
                <a:solidFill>
                  <a:srgbClr val="FF0000"/>
                </a:solidFill>
                <a:latin typeface="Times New Roman" pitchFamily="18" charset="0"/>
              </a:rPr>
              <a:t>70-90 %  asymptomatic</a:t>
            </a:r>
          </a:p>
          <a:p>
            <a:pPr>
              <a:lnSpc>
                <a:spcPct val="90000"/>
              </a:lnSpc>
              <a:buClr>
                <a:schemeClr val="folHlink"/>
              </a:buClr>
              <a:buFont typeface="Wingdings" pitchFamily="2" charset="2"/>
              <a:buChar char="§"/>
              <a:defRPr/>
            </a:pPr>
            <a:r>
              <a:rPr lang="en-US" dirty="0">
                <a:solidFill>
                  <a:schemeClr val="tx1"/>
                </a:solidFill>
              </a:rPr>
              <a:t>Abnormal vaginal   discharge</a:t>
            </a:r>
            <a:endParaRPr lang="en-US" dirty="0">
              <a:solidFill>
                <a:schemeClr val="tx1"/>
              </a:solidFill>
              <a:cs typeface="Times New Roman" pitchFamily="18" charset="0"/>
            </a:endParaRPr>
          </a:p>
          <a:p>
            <a:pPr>
              <a:lnSpc>
                <a:spcPct val="90000"/>
              </a:lnSpc>
              <a:buClr>
                <a:schemeClr val="folHlink"/>
              </a:buClr>
              <a:buFont typeface="Wingdings" pitchFamily="2" charset="2"/>
              <a:buChar char="§"/>
              <a:defRPr/>
            </a:pPr>
            <a:r>
              <a:rPr lang="en-US" dirty="0">
                <a:solidFill>
                  <a:schemeClr val="tx1"/>
                </a:solidFill>
              </a:rPr>
              <a:t>Burning with urination</a:t>
            </a:r>
            <a:endParaRPr lang="en-US" dirty="0">
              <a:solidFill>
                <a:schemeClr val="tx1"/>
              </a:solidFill>
              <a:cs typeface="Times New Roman" pitchFamily="18" charset="0"/>
            </a:endParaRPr>
          </a:p>
          <a:p>
            <a:pPr>
              <a:lnSpc>
                <a:spcPct val="90000"/>
              </a:lnSpc>
              <a:buClr>
                <a:schemeClr val="folHlink"/>
              </a:buClr>
              <a:buFont typeface="Wingdings" pitchFamily="2" charset="2"/>
              <a:buChar char="§"/>
              <a:defRPr/>
            </a:pPr>
            <a:r>
              <a:rPr lang="en-US" dirty="0" smtClean="0">
                <a:solidFill>
                  <a:schemeClr val="tx1"/>
                </a:solidFill>
              </a:rPr>
              <a:t>Pain </a:t>
            </a:r>
            <a:r>
              <a:rPr lang="en-US" dirty="0">
                <a:solidFill>
                  <a:schemeClr val="tx1"/>
                </a:solidFill>
              </a:rPr>
              <a:t>with intercourse</a:t>
            </a:r>
            <a:endParaRPr lang="en-US" dirty="0">
              <a:solidFill>
                <a:schemeClr val="tx1"/>
              </a:solidFill>
              <a:cs typeface="Times New Roman" pitchFamily="18" charset="0"/>
            </a:endParaRPr>
          </a:p>
          <a:p>
            <a:pPr>
              <a:lnSpc>
                <a:spcPct val="90000"/>
              </a:lnSpc>
              <a:buClr>
                <a:schemeClr val="folHlink"/>
              </a:buClr>
              <a:buFont typeface="Wingdings" pitchFamily="2" charset="2"/>
              <a:buChar char="§"/>
              <a:defRPr/>
            </a:pPr>
            <a:r>
              <a:rPr lang="en-US" dirty="0">
                <a:solidFill>
                  <a:schemeClr val="tx1"/>
                </a:solidFill>
              </a:rPr>
              <a:t>Lower abdominal pain</a:t>
            </a:r>
            <a:endParaRPr lang="en-US" dirty="0">
              <a:solidFill>
                <a:schemeClr val="tx1"/>
              </a:solidFill>
              <a:cs typeface="Times New Roman" pitchFamily="18" charset="0"/>
            </a:endParaRPr>
          </a:p>
          <a:p>
            <a:endParaRPr lang="en-US" dirty="0"/>
          </a:p>
        </p:txBody>
      </p:sp>
      <p:sp>
        <p:nvSpPr>
          <p:cNvPr id="7" name="TextBox 6"/>
          <p:cNvSpPr txBox="1"/>
          <p:nvPr/>
        </p:nvSpPr>
        <p:spPr>
          <a:xfrm>
            <a:off x="1936376" y="5981252"/>
            <a:ext cx="7412019" cy="369332"/>
          </a:xfrm>
          <a:prstGeom prst="rect">
            <a:avLst/>
          </a:prstGeom>
          <a:noFill/>
        </p:spPr>
        <p:txBody>
          <a:bodyPr wrap="square" rtlCol="0">
            <a:spAutoFit/>
          </a:bodyPr>
          <a:lstStyle/>
          <a:p>
            <a:r>
              <a:rPr lang="en-US" i="1" dirty="0" smtClean="0"/>
              <a:t>Asymptomatic</a:t>
            </a:r>
            <a:r>
              <a:rPr lang="en-US" dirty="0" smtClean="0"/>
              <a:t>: showing </a:t>
            </a:r>
            <a:r>
              <a:rPr lang="en-US" b="1" dirty="0" smtClean="0"/>
              <a:t>no</a:t>
            </a:r>
            <a:r>
              <a:rPr lang="en-US" dirty="0" smtClean="0"/>
              <a:t> </a:t>
            </a:r>
            <a:r>
              <a:rPr lang="en-US" dirty="0" smtClean="0"/>
              <a:t>symptoms </a:t>
            </a:r>
            <a:r>
              <a:rPr lang="en-US" dirty="0" smtClean="0"/>
              <a:t>of disease</a:t>
            </a:r>
            <a:endParaRPr lang="en-US" dirty="0"/>
          </a:p>
        </p:txBody>
      </p:sp>
    </p:spTree>
    <p:extLst>
      <p:ext uri="{BB962C8B-B14F-4D97-AF65-F5344CB8AC3E}">
        <p14:creationId xmlns:p14="http://schemas.microsoft.com/office/powerpoint/2010/main" val="4236780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en-US" dirty="0" smtClean="0"/>
              <a:t>Gonorrhea</a:t>
            </a:r>
            <a:endParaRPr lang="en-US" dirty="0"/>
          </a:p>
        </p:txBody>
      </p:sp>
      <p:sp>
        <p:nvSpPr>
          <p:cNvPr id="5" name="Content Placeholder 4"/>
          <p:cNvSpPr>
            <a:spLocks noGrp="1"/>
          </p:cNvSpPr>
          <p:nvPr>
            <p:ph idx="1"/>
          </p:nvPr>
        </p:nvSpPr>
        <p:spPr/>
        <p:txBody>
          <a:bodyPr>
            <a:normAutofit lnSpcReduction="10000"/>
          </a:bodyPr>
          <a:lstStyle/>
          <a:p>
            <a:r>
              <a:rPr lang="en-US" dirty="0" smtClean="0"/>
              <a:t>Is a very common infectious disease</a:t>
            </a:r>
          </a:p>
          <a:p>
            <a:r>
              <a:rPr lang="en-US" dirty="0" smtClean="0"/>
              <a:t>Often referred to as the “clap”</a:t>
            </a:r>
          </a:p>
          <a:p>
            <a:r>
              <a:rPr lang="en-US" dirty="0" smtClean="0"/>
              <a:t>Over 800,000 new infections in the US/year</a:t>
            </a:r>
          </a:p>
          <a:p>
            <a:r>
              <a:rPr lang="en-US" dirty="0" smtClean="0"/>
              <a:t>Three-fourths are young people 15-24 </a:t>
            </a:r>
            <a:r>
              <a:rPr lang="en-US" dirty="0" err="1" smtClean="0"/>
              <a:t>y.o</a:t>
            </a:r>
            <a:r>
              <a:rPr lang="en-US" dirty="0" smtClean="0"/>
              <a:t>.</a:t>
            </a:r>
          </a:p>
          <a:p>
            <a:r>
              <a:rPr lang="en-US" dirty="0">
                <a:solidFill>
                  <a:schemeClr val="tx1"/>
                </a:solidFill>
              </a:rPr>
              <a:t>Most people with </a:t>
            </a:r>
            <a:r>
              <a:rPr lang="en-US" dirty="0" smtClean="0">
                <a:solidFill>
                  <a:schemeClr val="tx1"/>
                </a:solidFill>
              </a:rPr>
              <a:t>Gonorrhea </a:t>
            </a:r>
            <a:r>
              <a:rPr lang="en-US" dirty="0">
                <a:solidFill>
                  <a:schemeClr val="tx1"/>
                </a:solidFill>
              </a:rPr>
              <a:t>are asymptomatic </a:t>
            </a:r>
            <a:endParaRPr lang="en-US" dirty="0">
              <a:solidFill>
                <a:schemeClr val="tx1"/>
              </a:solidFill>
              <a:cs typeface="Times New Roman" pitchFamily="18" charset="0"/>
            </a:endParaRPr>
          </a:p>
          <a:p>
            <a:pPr>
              <a:buClr>
                <a:schemeClr val="tx2"/>
              </a:buClr>
              <a:buFont typeface="Wingdings" pitchFamily="2" charset="2"/>
              <a:buChar char="§"/>
              <a:defRPr/>
            </a:pPr>
            <a:r>
              <a:rPr lang="en-US" dirty="0">
                <a:solidFill>
                  <a:schemeClr val="tx1"/>
                </a:solidFill>
              </a:rPr>
              <a:t>Untreated disease in females can result in PID </a:t>
            </a:r>
          </a:p>
          <a:p>
            <a:pPr lvl="1">
              <a:buClr>
                <a:schemeClr val="tx2"/>
              </a:buClr>
              <a:buFont typeface="Wingdings" pitchFamily="2" charset="2"/>
              <a:buChar char="§"/>
              <a:defRPr/>
            </a:pPr>
            <a:r>
              <a:rPr lang="en-US" dirty="0">
                <a:solidFill>
                  <a:schemeClr val="tx1"/>
                </a:solidFill>
              </a:rPr>
              <a:t>Which can lead to infertility, ectopic pregnancy and chronic pelvic pain</a:t>
            </a:r>
          </a:p>
          <a:p>
            <a:pPr>
              <a:buClr>
                <a:schemeClr val="tx2"/>
              </a:buClr>
              <a:buFont typeface="Wingdings" pitchFamily="2" charset="2"/>
              <a:buChar char="§"/>
              <a:defRPr/>
            </a:pPr>
            <a:r>
              <a:rPr lang="en-US" dirty="0">
                <a:solidFill>
                  <a:schemeClr val="tx1"/>
                </a:solidFill>
              </a:rPr>
              <a:t>Untreated disease in males can cause swelling, pain, and infertility</a:t>
            </a:r>
            <a:endParaRPr lang="en-US" dirty="0">
              <a:solidFill>
                <a:schemeClr val="tx1"/>
              </a:solidFill>
              <a:cs typeface="Times New Roman" pitchFamily="18" charset="0"/>
            </a:endParaRPr>
          </a:p>
          <a:p>
            <a:endParaRPr lang="en-US" dirty="0"/>
          </a:p>
        </p:txBody>
      </p:sp>
      <p:sp>
        <p:nvSpPr>
          <p:cNvPr id="6" name="TextBox 5"/>
          <p:cNvSpPr txBox="1"/>
          <p:nvPr/>
        </p:nvSpPr>
        <p:spPr>
          <a:xfrm>
            <a:off x="2231136" y="6255834"/>
            <a:ext cx="7336610" cy="369332"/>
          </a:xfrm>
          <a:prstGeom prst="rect">
            <a:avLst/>
          </a:prstGeom>
          <a:noFill/>
        </p:spPr>
        <p:txBody>
          <a:bodyPr wrap="square" rtlCol="0">
            <a:spAutoFit/>
          </a:bodyPr>
          <a:lstStyle/>
          <a:p>
            <a:r>
              <a:rPr lang="en-US"/>
              <a:t>https://www.cdc.gov/std/gonorrhea/stdfact-gonorrhea-detailed.htm</a:t>
            </a:r>
            <a:endParaRPr lang="en-US" dirty="0"/>
          </a:p>
        </p:txBody>
      </p:sp>
    </p:spTree>
    <p:extLst>
      <p:ext uri="{BB962C8B-B14F-4D97-AF65-F5344CB8AC3E}">
        <p14:creationId xmlns:p14="http://schemas.microsoft.com/office/powerpoint/2010/main" val="1282168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 of gonorrhea</a:t>
            </a:r>
            <a:endParaRPr lang="en-US" dirty="0"/>
          </a:p>
        </p:txBody>
      </p:sp>
      <p:sp>
        <p:nvSpPr>
          <p:cNvPr id="3" name="Content Placeholder 2"/>
          <p:cNvSpPr>
            <a:spLocks noGrp="1"/>
          </p:cNvSpPr>
          <p:nvPr>
            <p:ph sz="half" idx="1"/>
          </p:nvPr>
        </p:nvSpPr>
        <p:spPr/>
        <p:txBody>
          <a:bodyPr/>
          <a:lstStyle/>
          <a:p>
            <a:pPr marL="342900" indent="-342900">
              <a:spcBef>
                <a:spcPct val="20000"/>
              </a:spcBef>
              <a:buClr>
                <a:schemeClr val="hlink"/>
              </a:buClr>
              <a:buSzPct val="80000"/>
              <a:buNone/>
              <a:defRPr/>
            </a:pPr>
            <a:r>
              <a:rPr lang="en-US" sz="2000" b="1" i="1" dirty="0">
                <a:solidFill>
                  <a:schemeClr val="accent1"/>
                </a:solidFill>
                <a:effectLst>
                  <a:outerShdw blurRad="38100" dist="38100" dir="2700000" algn="tl">
                    <a:srgbClr val="000000"/>
                  </a:outerShdw>
                </a:effectLst>
              </a:rPr>
              <a:t>Most men are </a:t>
            </a:r>
            <a:r>
              <a:rPr lang="en-US" sz="2000" b="1" i="1" dirty="0" smtClean="0">
                <a:solidFill>
                  <a:schemeClr val="accent1"/>
                </a:solidFill>
                <a:effectLst>
                  <a:outerShdw blurRad="38100" dist="38100" dir="2700000" algn="tl">
                    <a:srgbClr val="000000"/>
                  </a:outerShdw>
                </a:effectLst>
              </a:rPr>
              <a:t>symptomatic</a:t>
            </a:r>
          </a:p>
          <a:p>
            <a:pPr marL="342900" indent="-342900">
              <a:spcBef>
                <a:spcPct val="20000"/>
              </a:spcBef>
              <a:buClr>
                <a:schemeClr val="hlink"/>
              </a:buClr>
              <a:buSzPct val="80000"/>
              <a:buNone/>
              <a:defRPr/>
            </a:pPr>
            <a:endParaRPr lang="en-US" sz="2000" b="1" i="1" dirty="0">
              <a:solidFill>
                <a:schemeClr val="accent1"/>
              </a:solidFill>
              <a:effectLst>
                <a:outerShdw blurRad="38100" dist="38100" dir="2700000" algn="tl">
                  <a:srgbClr val="000000"/>
                </a:outerShdw>
              </a:effectLst>
              <a:cs typeface="Times New Roman" pitchFamily="18" charset="0"/>
            </a:endParaRPr>
          </a:p>
          <a:p>
            <a:pPr marL="342900" indent="-342900">
              <a:spcBef>
                <a:spcPct val="20000"/>
              </a:spcBef>
              <a:buClr>
                <a:schemeClr val="accent1"/>
              </a:buClr>
              <a:buSzPct val="80000"/>
              <a:buFont typeface="Wingdings" pitchFamily="2" charset="2"/>
              <a:buChar char="§"/>
              <a:defRPr/>
            </a:pPr>
            <a:r>
              <a:rPr lang="en-US" dirty="0">
                <a:solidFill>
                  <a:schemeClr val="tx1"/>
                </a:solidFill>
              </a:rPr>
              <a:t>Incubation:  usually 3-5 days after exposure</a:t>
            </a:r>
            <a:endParaRPr lang="en-US" dirty="0">
              <a:solidFill>
                <a:schemeClr val="tx1"/>
              </a:solidFill>
              <a:cs typeface="Times New Roman" pitchFamily="18" charset="0"/>
            </a:endParaRPr>
          </a:p>
          <a:p>
            <a:pPr marL="342900" indent="-342900">
              <a:spcBef>
                <a:spcPct val="20000"/>
              </a:spcBef>
              <a:buClr>
                <a:schemeClr val="accent1"/>
              </a:buClr>
              <a:buSzPct val="80000"/>
              <a:buFont typeface="Wingdings" pitchFamily="2" charset="2"/>
              <a:buChar char="§"/>
              <a:defRPr/>
            </a:pPr>
            <a:r>
              <a:rPr lang="en-US" dirty="0">
                <a:solidFill>
                  <a:schemeClr val="tx1"/>
                </a:solidFill>
              </a:rPr>
              <a:t>Yellow or green pus from penis</a:t>
            </a:r>
            <a:endParaRPr lang="en-US" dirty="0">
              <a:solidFill>
                <a:schemeClr val="tx1"/>
              </a:solidFill>
              <a:cs typeface="Times New Roman" pitchFamily="18" charset="0"/>
            </a:endParaRPr>
          </a:p>
          <a:p>
            <a:pPr marL="342900" indent="-342900">
              <a:spcBef>
                <a:spcPct val="20000"/>
              </a:spcBef>
              <a:buClr>
                <a:schemeClr val="accent1"/>
              </a:buClr>
              <a:buSzPct val="80000"/>
              <a:buFont typeface="Wingdings" pitchFamily="2" charset="2"/>
              <a:buChar char="§"/>
              <a:defRPr/>
            </a:pPr>
            <a:r>
              <a:rPr lang="en-US" dirty="0">
                <a:solidFill>
                  <a:schemeClr val="tx1"/>
                </a:solidFill>
              </a:rPr>
              <a:t>Burning with urination</a:t>
            </a:r>
            <a:endParaRPr lang="en-US" dirty="0">
              <a:solidFill>
                <a:schemeClr val="tx1"/>
              </a:solidFill>
              <a:cs typeface="Times New Roman" pitchFamily="18" charset="0"/>
            </a:endParaRPr>
          </a:p>
          <a:p>
            <a:pPr marL="342900" indent="-342900">
              <a:spcBef>
                <a:spcPct val="20000"/>
              </a:spcBef>
              <a:buClr>
                <a:schemeClr val="accent1"/>
              </a:buClr>
              <a:buSzPct val="80000"/>
              <a:buFont typeface="Wingdings" pitchFamily="2" charset="2"/>
              <a:buChar char="§"/>
              <a:defRPr/>
            </a:pPr>
            <a:r>
              <a:rPr lang="en-US" dirty="0">
                <a:solidFill>
                  <a:schemeClr val="tx1"/>
                </a:solidFill>
              </a:rPr>
              <a:t>Pain or swelling of the testicles</a:t>
            </a:r>
          </a:p>
          <a:p>
            <a:endParaRPr lang="en-US" dirty="0"/>
          </a:p>
        </p:txBody>
      </p:sp>
      <p:sp>
        <p:nvSpPr>
          <p:cNvPr id="4" name="Content Placeholder 3"/>
          <p:cNvSpPr>
            <a:spLocks noGrp="1"/>
          </p:cNvSpPr>
          <p:nvPr>
            <p:ph sz="half" idx="2"/>
          </p:nvPr>
        </p:nvSpPr>
        <p:spPr/>
        <p:txBody>
          <a:bodyPr/>
          <a:lstStyle/>
          <a:p>
            <a:pPr marL="342900" indent="-342900">
              <a:lnSpc>
                <a:spcPct val="90000"/>
              </a:lnSpc>
              <a:spcBef>
                <a:spcPct val="20000"/>
              </a:spcBef>
              <a:buClr>
                <a:schemeClr val="hlink"/>
              </a:buClr>
              <a:buSzPct val="80000"/>
              <a:buNone/>
              <a:defRPr/>
            </a:pPr>
            <a:r>
              <a:rPr lang="en-US" sz="2000" b="1" i="1" dirty="0">
                <a:solidFill>
                  <a:srgbClr val="FF0000"/>
                </a:solidFill>
                <a:effectLst>
                  <a:outerShdw blurRad="38100" dist="38100" dir="2700000" algn="tl">
                    <a:srgbClr val="000000"/>
                  </a:outerShdw>
                </a:effectLst>
              </a:rPr>
              <a:t>80% of women are </a:t>
            </a:r>
            <a:r>
              <a:rPr lang="en-US" sz="2000" b="1" i="1" dirty="0" smtClean="0">
                <a:solidFill>
                  <a:srgbClr val="FF0000"/>
                </a:solidFill>
                <a:effectLst>
                  <a:outerShdw blurRad="38100" dist="38100" dir="2700000" algn="tl">
                    <a:srgbClr val="000000"/>
                  </a:outerShdw>
                </a:effectLst>
              </a:rPr>
              <a:t>asymptomatic</a:t>
            </a:r>
          </a:p>
          <a:p>
            <a:pPr marL="342900" indent="-342900">
              <a:lnSpc>
                <a:spcPct val="90000"/>
              </a:lnSpc>
              <a:spcBef>
                <a:spcPct val="20000"/>
              </a:spcBef>
              <a:buClr>
                <a:schemeClr val="hlink"/>
              </a:buClr>
              <a:buSzPct val="80000"/>
              <a:buNone/>
              <a:defRPr/>
            </a:pPr>
            <a:endParaRPr lang="en-US" sz="2000" dirty="0">
              <a:solidFill>
                <a:srgbClr val="FFFFFF"/>
              </a:solidFill>
              <a:effectLst>
                <a:outerShdw blurRad="38100" dist="38100" dir="2700000" algn="tl">
                  <a:srgbClr val="000000"/>
                </a:outerShdw>
              </a:effectLst>
              <a:cs typeface="Times New Roman" pitchFamily="18" charset="0"/>
            </a:endParaRP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Abnormal vaginal discharge</a:t>
            </a:r>
            <a:endParaRPr lang="en-US" dirty="0">
              <a:solidFill>
                <a:schemeClr val="tx1"/>
              </a:solidFill>
              <a:cs typeface="Times New Roman" pitchFamily="18" charset="0"/>
            </a:endParaRP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Burning with urination</a:t>
            </a:r>
            <a:endParaRPr lang="en-US" dirty="0">
              <a:solidFill>
                <a:schemeClr val="tx1"/>
              </a:solidFill>
              <a:cs typeface="Times New Roman" pitchFamily="18" charset="0"/>
            </a:endParaRPr>
          </a:p>
          <a:p>
            <a:pPr marL="342900" indent="-342900">
              <a:lnSpc>
                <a:spcPct val="90000"/>
              </a:lnSpc>
              <a:spcBef>
                <a:spcPct val="20000"/>
              </a:spcBef>
              <a:buClr>
                <a:srgbClr val="FF0000"/>
              </a:buClr>
              <a:buSzPct val="80000"/>
              <a:buFont typeface="Wingdings" pitchFamily="2" charset="2"/>
              <a:buChar char="§"/>
              <a:defRPr/>
            </a:pPr>
            <a:r>
              <a:rPr lang="en-US" dirty="0" smtClean="0">
                <a:solidFill>
                  <a:schemeClr val="tx1"/>
                </a:solidFill>
              </a:rPr>
              <a:t>Pain </a:t>
            </a:r>
            <a:r>
              <a:rPr lang="en-US" dirty="0">
                <a:solidFill>
                  <a:schemeClr val="tx1"/>
                </a:solidFill>
              </a:rPr>
              <a:t>with intercourse</a:t>
            </a:r>
            <a:endParaRPr lang="en-US" dirty="0">
              <a:solidFill>
                <a:schemeClr val="tx1"/>
              </a:solidFill>
              <a:cs typeface="Times New Roman" pitchFamily="18" charset="0"/>
            </a:endParaRP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Lower abdominal pain</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cs typeface="Times New Roman" pitchFamily="18" charset="0"/>
              </a:rPr>
              <a:t>Nausea and fever</a:t>
            </a:r>
          </a:p>
          <a:p>
            <a:endParaRPr lang="en-US" dirty="0"/>
          </a:p>
        </p:txBody>
      </p:sp>
      <p:sp>
        <p:nvSpPr>
          <p:cNvPr id="5" name="TextBox 4"/>
          <p:cNvSpPr txBox="1"/>
          <p:nvPr/>
        </p:nvSpPr>
        <p:spPr>
          <a:xfrm>
            <a:off x="2231136" y="5959736"/>
            <a:ext cx="6912864" cy="369332"/>
          </a:xfrm>
          <a:prstGeom prst="rect">
            <a:avLst/>
          </a:prstGeom>
          <a:noFill/>
        </p:spPr>
        <p:txBody>
          <a:bodyPr wrap="square" rtlCol="0">
            <a:spAutoFit/>
          </a:bodyPr>
          <a:lstStyle/>
          <a:p>
            <a:r>
              <a:rPr lang="en-US" i="1" dirty="0" smtClean="0"/>
              <a:t>Symptomatic</a:t>
            </a:r>
            <a:r>
              <a:rPr lang="en-US" dirty="0" smtClean="0"/>
              <a:t>: showing symptoms of disease/infection</a:t>
            </a:r>
            <a:endParaRPr lang="en-US" dirty="0"/>
          </a:p>
        </p:txBody>
      </p:sp>
    </p:spTree>
    <p:extLst>
      <p:ext uri="{BB962C8B-B14F-4D97-AF65-F5344CB8AC3E}">
        <p14:creationId xmlns:p14="http://schemas.microsoft.com/office/powerpoint/2010/main" val="130468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31136" y="731520"/>
            <a:ext cx="7729728" cy="1421892"/>
          </a:xfrm>
        </p:spPr>
        <p:txBody>
          <a:bodyPr>
            <a:normAutofit fontScale="90000"/>
          </a:bodyPr>
          <a:lstStyle/>
          <a:p>
            <a:r>
              <a:rPr lang="en-US" dirty="0">
                <a:solidFill>
                  <a:schemeClr val="tx2"/>
                </a:solidFill>
              </a:rPr>
              <a:t>Both men and women can get chlamydia and gonorrhea in their throats, rectums and eyes</a:t>
            </a:r>
            <a:br>
              <a:rPr lang="en-US" dirty="0">
                <a:solidFill>
                  <a:schemeClr val="tx2"/>
                </a:solidFill>
              </a:rPr>
            </a:br>
            <a:endParaRPr lang="en-US" dirty="0"/>
          </a:p>
        </p:txBody>
      </p:sp>
      <p:sp>
        <p:nvSpPr>
          <p:cNvPr id="7" name="Content Placeholder 6"/>
          <p:cNvSpPr>
            <a:spLocks noGrp="1"/>
          </p:cNvSpPr>
          <p:nvPr>
            <p:ph sz="half" idx="1"/>
          </p:nvPr>
        </p:nvSpPr>
        <p:spPr/>
        <p:txBody>
          <a:bodyPr/>
          <a:lstStyle/>
          <a:p>
            <a:pPr marL="342900" indent="-342900">
              <a:spcBef>
                <a:spcPct val="20000"/>
              </a:spcBef>
              <a:buClr>
                <a:srgbClr val="FF0000"/>
              </a:buClr>
              <a:buNone/>
              <a:defRPr/>
            </a:pPr>
            <a:r>
              <a:rPr lang="en-US" sz="2000" b="1" i="1" dirty="0">
                <a:solidFill>
                  <a:srgbClr val="FF0000"/>
                </a:solidFill>
                <a:effectLst>
                  <a:outerShdw blurRad="38100" dist="38100" dir="2700000" algn="tl">
                    <a:srgbClr val="000000"/>
                  </a:outerShdw>
                </a:effectLst>
              </a:rPr>
              <a:t>Rectal infections:</a:t>
            </a:r>
            <a:endParaRPr lang="en-US" sz="2000" b="1" i="1" dirty="0">
              <a:solidFill>
                <a:srgbClr val="FF0000"/>
              </a:solidFill>
              <a:effectLst>
                <a:outerShdw blurRad="38100" dist="38100" dir="2700000" algn="tl">
                  <a:srgbClr val="000000"/>
                </a:outerShdw>
              </a:effectLst>
              <a:cs typeface="Times New Roman" pitchFamily="18" charset="0"/>
            </a:endParaRPr>
          </a:p>
          <a:p>
            <a:pPr marL="342900" indent="-342900">
              <a:spcBef>
                <a:spcPct val="20000"/>
              </a:spcBef>
              <a:buClr>
                <a:srgbClr val="FF0000"/>
              </a:buClr>
              <a:buFont typeface="Wingdings" pitchFamily="2" charset="2"/>
              <a:buChar char="§"/>
              <a:defRPr/>
            </a:pPr>
            <a:r>
              <a:rPr lang="en-US" sz="2000" b="1" dirty="0">
                <a:solidFill>
                  <a:srgbClr val="FFFFFF"/>
                </a:solidFill>
                <a:effectLst>
                  <a:outerShdw blurRad="38100" dist="38100" dir="2700000" algn="tl">
                    <a:srgbClr val="000000"/>
                  </a:outerShdw>
                </a:effectLst>
              </a:rPr>
              <a:t> </a:t>
            </a:r>
            <a:r>
              <a:rPr lang="en-US" dirty="0">
                <a:solidFill>
                  <a:schemeClr val="tx1"/>
                </a:solidFill>
              </a:rPr>
              <a:t>Discharge</a:t>
            </a:r>
            <a:endParaRPr lang="en-US" dirty="0">
              <a:solidFill>
                <a:schemeClr val="tx1"/>
              </a:solidFill>
              <a:cs typeface="Times New Roman" pitchFamily="18" charset="0"/>
            </a:endParaRPr>
          </a:p>
          <a:p>
            <a:pPr marL="342900" indent="-342900">
              <a:spcBef>
                <a:spcPct val="20000"/>
              </a:spcBef>
              <a:buClr>
                <a:srgbClr val="FF0000"/>
              </a:buClr>
              <a:buFont typeface="Wingdings" pitchFamily="2" charset="2"/>
              <a:buChar char="§"/>
              <a:defRPr/>
            </a:pPr>
            <a:r>
              <a:rPr lang="en-US" dirty="0">
                <a:solidFill>
                  <a:schemeClr val="tx1"/>
                </a:solidFill>
              </a:rPr>
              <a:t> Anal itching</a:t>
            </a:r>
          </a:p>
          <a:p>
            <a:pPr marL="342900" indent="-342900">
              <a:spcBef>
                <a:spcPct val="20000"/>
              </a:spcBef>
              <a:buClr>
                <a:srgbClr val="FF0000"/>
              </a:buClr>
              <a:buFont typeface="Wingdings" pitchFamily="2" charset="2"/>
              <a:buChar char="§"/>
              <a:defRPr/>
            </a:pPr>
            <a:r>
              <a:rPr lang="en-US" dirty="0">
                <a:solidFill>
                  <a:schemeClr val="tx1"/>
                </a:solidFill>
              </a:rPr>
              <a:t> Soreness</a:t>
            </a:r>
            <a:endParaRPr lang="en-US" dirty="0">
              <a:solidFill>
                <a:schemeClr val="tx1"/>
              </a:solidFill>
              <a:cs typeface="Times New Roman" pitchFamily="18" charset="0"/>
            </a:endParaRPr>
          </a:p>
          <a:p>
            <a:pPr marL="342900" indent="-342900">
              <a:spcBef>
                <a:spcPct val="20000"/>
              </a:spcBef>
              <a:buClr>
                <a:srgbClr val="FF0000"/>
              </a:buClr>
              <a:buFont typeface="Wingdings" pitchFamily="2" charset="2"/>
              <a:buChar char="§"/>
              <a:defRPr/>
            </a:pPr>
            <a:r>
              <a:rPr lang="en-US" dirty="0">
                <a:solidFill>
                  <a:schemeClr val="tx1"/>
                </a:solidFill>
              </a:rPr>
              <a:t> Bleeding</a:t>
            </a:r>
          </a:p>
          <a:p>
            <a:pPr marL="342900" indent="-342900">
              <a:spcBef>
                <a:spcPct val="20000"/>
              </a:spcBef>
              <a:buClr>
                <a:srgbClr val="FF0000"/>
              </a:buClr>
              <a:buFont typeface="Wingdings" pitchFamily="2" charset="2"/>
              <a:buChar char="§"/>
              <a:defRPr/>
            </a:pPr>
            <a:r>
              <a:rPr lang="en-US" dirty="0">
                <a:solidFill>
                  <a:schemeClr val="tx1"/>
                </a:solidFill>
              </a:rPr>
              <a:t> Painful bowel </a:t>
            </a:r>
            <a:r>
              <a:rPr lang="en-US" dirty="0" smtClean="0">
                <a:solidFill>
                  <a:schemeClr val="tx1"/>
                </a:solidFill>
              </a:rPr>
              <a:t>movements </a:t>
            </a:r>
            <a:endParaRPr lang="en-US" dirty="0">
              <a:solidFill>
                <a:schemeClr val="tx1"/>
              </a:solidFill>
            </a:endParaRPr>
          </a:p>
          <a:p>
            <a:pPr marL="342900" indent="-342900">
              <a:spcBef>
                <a:spcPct val="20000"/>
              </a:spcBef>
              <a:buClr>
                <a:srgbClr val="FF0000"/>
              </a:buClr>
              <a:buFont typeface="Wingdings" pitchFamily="2" charset="2"/>
              <a:buChar char="§"/>
              <a:defRPr/>
            </a:pPr>
            <a:r>
              <a:rPr lang="en-US" dirty="0">
                <a:solidFill>
                  <a:schemeClr val="tx1"/>
                </a:solidFill>
              </a:rPr>
              <a:t> No symptoms</a:t>
            </a:r>
          </a:p>
          <a:p>
            <a:endParaRPr lang="en-US" dirty="0"/>
          </a:p>
        </p:txBody>
      </p:sp>
      <p:sp>
        <p:nvSpPr>
          <p:cNvPr id="8" name="Content Placeholder 7"/>
          <p:cNvSpPr>
            <a:spLocks noGrp="1"/>
          </p:cNvSpPr>
          <p:nvPr>
            <p:ph sz="half" idx="2"/>
          </p:nvPr>
        </p:nvSpPr>
        <p:spPr/>
        <p:txBody>
          <a:bodyPr/>
          <a:lstStyle/>
          <a:p>
            <a:pPr marL="342900" indent="-342900">
              <a:spcBef>
                <a:spcPct val="20000"/>
              </a:spcBef>
              <a:buClr>
                <a:srgbClr val="FF0000"/>
              </a:buClr>
              <a:buNone/>
              <a:defRPr/>
            </a:pPr>
            <a:r>
              <a:rPr lang="en-US" sz="2000" b="1" i="1" dirty="0">
                <a:solidFill>
                  <a:srgbClr val="FF0000"/>
                </a:solidFill>
                <a:effectLst>
                  <a:outerShdw blurRad="38100" dist="38100" dir="2700000" algn="tl">
                    <a:srgbClr val="000000"/>
                  </a:outerShdw>
                </a:effectLst>
              </a:rPr>
              <a:t>Throat infections:</a:t>
            </a:r>
            <a:endParaRPr lang="en-US" sz="2000" i="1" dirty="0">
              <a:solidFill>
                <a:srgbClr val="FFFFFF"/>
              </a:solidFill>
              <a:effectLst>
                <a:outerShdw blurRad="38100" dist="38100" dir="2700000" algn="tl">
                  <a:srgbClr val="000000"/>
                </a:outerShdw>
              </a:effectLst>
              <a:cs typeface="Times New Roman" pitchFamily="18" charset="0"/>
            </a:endParaRPr>
          </a:p>
          <a:p>
            <a:pPr marL="342900" indent="-342900">
              <a:spcBef>
                <a:spcPct val="20000"/>
              </a:spcBef>
              <a:buClr>
                <a:srgbClr val="FF0000"/>
              </a:buClr>
              <a:buFont typeface="Wingdings" pitchFamily="2" charset="2"/>
              <a:buChar char="§"/>
              <a:defRPr/>
            </a:pPr>
            <a:r>
              <a:rPr lang="en-US" dirty="0">
                <a:solidFill>
                  <a:schemeClr val="tx1"/>
                </a:solidFill>
              </a:rPr>
              <a:t>Sore throat</a:t>
            </a:r>
            <a:endParaRPr lang="en-US" dirty="0">
              <a:solidFill>
                <a:schemeClr val="tx1"/>
              </a:solidFill>
              <a:cs typeface="Times New Roman" pitchFamily="18" charset="0"/>
            </a:endParaRPr>
          </a:p>
          <a:p>
            <a:pPr marL="342900" indent="-342900">
              <a:spcBef>
                <a:spcPct val="20000"/>
              </a:spcBef>
              <a:buClr>
                <a:srgbClr val="FF0000"/>
              </a:buClr>
              <a:buFont typeface="Wingdings" pitchFamily="2" charset="2"/>
              <a:buChar char="§"/>
              <a:defRPr/>
            </a:pPr>
            <a:r>
              <a:rPr lang="en-US" dirty="0">
                <a:solidFill>
                  <a:schemeClr val="tx1"/>
                </a:solidFill>
              </a:rPr>
              <a:t>No symptoms</a:t>
            </a:r>
            <a:endParaRPr lang="en-US" dirty="0">
              <a:solidFill>
                <a:schemeClr val="tx1"/>
              </a:solidFill>
              <a:cs typeface="Times New Roman" pitchFamily="18" charset="0"/>
            </a:endParaRPr>
          </a:p>
          <a:p>
            <a:pPr marL="342900" indent="-342900">
              <a:spcBef>
                <a:spcPct val="20000"/>
              </a:spcBef>
              <a:buClr>
                <a:srgbClr val="FF0000"/>
              </a:buClr>
              <a:buFont typeface="Wingdings" pitchFamily="2" charset="2"/>
              <a:buChar char="§"/>
              <a:defRPr/>
            </a:pPr>
            <a:endParaRPr lang="en-US" sz="2000" b="1" dirty="0">
              <a:solidFill>
                <a:schemeClr val="tx1"/>
              </a:solidFill>
            </a:endParaRPr>
          </a:p>
          <a:p>
            <a:pPr marL="342900" indent="-342900">
              <a:spcBef>
                <a:spcPct val="20000"/>
              </a:spcBef>
              <a:buClr>
                <a:srgbClr val="FF0000"/>
              </a:buClr>
              <a:buNone/>
              <a:defRPr/>
            </a:pPr>
            <a:r>
              <a:rPr lang="en-US" sz="2000" b="1" i="1" dirty="0">
                <a:solidFill>
                  <a:srgbClr val="FF0000"/>
                </a:solidFill>
                <a:effectLst>
                  <a:outerShdw blurRad="38100" dist="38100" dir="2700000" algn="tl">
                    <a:srgbClr val="000000"/>
                  </a:outerShdw>
                </a:effectLst>
              </a:rPr>
              <a:t>Eye infections:</a:t>
            </a:r>
          </a:p>
          <a:p>
            <a:pPr marL="342900" indent="-342900">
              <a:spcBef>
                <a:spcPct val="20000"/>
              </a:spcBef>
              <a:buClr>
                <a:srgbClr val="FF0000"/>
              </a:buClr>
              <a:buFont typeface="Wingdings" pitchFamily="2" charset="2"/>
              <a:buChar char="§"/>
              <a:defRPr/>
            </a:pPr>
            <a:r>
              <a:rPr lang="en-US" dirty="0"/>
              <a:t>Redness, itching and discharge from the eye</a:t>
            </a:r>
          </a:p>
          <a:p>
            <a:pPr marL="342900" indent="-342900">
              <a:spcBef>
                <a:spcPct val="20000"/>
              </a:spcBef>
              <a:buClr>
                <a:srgbClr val="FF0000"/>
              </a:buClr>
              <a:buNone/>
              <a:defRPr/>
            </a:pPr>
            <a:r>
              <a:rPr lang="en-US" dirty="0"/>
              <a:t>	</a:t>
            </a:r>
            <a:r>
              <a:rPr lang="en-US" dirty="0" smtClean="0"/>
              <a:t>(conjunctivitis)</a:t>
            </a:r>
            <a:endParaRPr lang="en-US" dirty="0"/>
          </a:p>
        </p:txBody>
      </p:sp>
    </p:spTree>
    <p:extLst>
      <p:ext uri="{BB962C8B-B14F-4D97-AF65-F5344CB8AC3E}">
        <p14:creationId xmlns:p14="http://schemas.microsoft.com/office/powerpoint/2010/main" val="37548304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solidDmn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rPr>
              <a:t>Testing for </a:t>
            </a:r>
            <a:r>
              <a:rPr lang="en-US" dirty="0" smtClean="0">
                <a:solidFill>
                  <a:schemeClr val="tx2"/>
                </a:solidFill>
              </a:rPr>
              <a:t/>
            </a:r>
            <a:br>
              <a:rPr lang="en-US" dirty="0" smtClean="0">
                <a:solidFill>
                  <a:schemeClr val="tx2"/>
                </a:solidFill>
              </a:rPr>
            </a:br>
            <a:r>
              <a:rPr lang="en-US" dirty="0" smtClean="0">
                <a:solidFill>
                  <a:schemeClr val="tx2"/>
                </a:solidFill>
              </a:rPr>
              <a:t>chlamydia and gonorrhea</a:t>
            </a:r>
            <a:r>
              <a:rPr lang="en-US" dirty="0">
                <a:solidFill>
                  <a:schemeClr val="tx2"/>
                </a:solidFill>
                <a:effectLst>
                  <a:outerShdw blurRad="38100" dist="38100" dir="2700000" algn="tl">
                    <a:srgbClr val="000000"/>
                  </a:outerShdw>
                </a:effectLst>
              </a:rPr>
              <a:t/>
            </a:r>
            <a:br>
              <a:rPr lang="en-US" dirty="0">
                <a:solidFill>
                  <a:schemeClr val="tx2"/>
                </a:solidFill>
                <a:effectLst>
                  <a:outerShdw blurRad="38100" dist="38100" dir="2700000" algn="tl">
                    <a:srgbClr val="000000"/>
                  </a:outerShdw>
                </a:effectLst>
              </a:rPr>
            </a:br>
            <a:endParaRPr lang="en-US" dirty="0"/>
          </a:p>
        </p:txBody>
      </p:sp>
      <p:sp>
        <p:nvSpPr>
          <p:cNvPr id="5" name="Content Placeholder 4"/>
          <p:cNvSpPr>
            <a:spLocks noGrp="1"/>
          </p:cNvSpPr>
          <p:nvPr>
            <p:ph idx="1"/>
          </p:nvPr>
        </p:nvSpPr>
        <p:spPr/>
        <p:txBody>
          <a:bodyPr/>
          <a:lstStyle/>
          <a:p>
            <a:pPr marL="342900" indent="-342900">
              <a:lnSpc>
                <a:spcPct val="90000"/>
              </a:lnSpc>
              <a:spcBef>
                <a:spcPct val="20000"/>
              </a:spcBef>
              <a:buClr>
                <a:schemeClr val="tx2"/>
              </a:buClr>
              <a:buFont typeface="Wingdings" pitchFamily="2" charset="2"/>
              <a:buChar char="§"/>
              <a:defRPr/>
            </a:pPr>
            <a:r>
              <a:rPr lang="en-US" sz="2800" dirty="0"/>
              <a:t>Swab sample from:</a:t>
            </a:r>
          </a:p>
          <a:p>
            <a:pPr marL="742950" lvl="1" indent="-285750">
              <a:lnSpc>
                <a:spcPct val="90000"/>
              </a:lnSpc>
              <a:spcBef>
                <a:spcPct val="20000"/>
              </a:spcBef>
              <a:buClr>
                <a:schemeClr val="tx2"/>
              </a:buClr>
              <a:buFont typeface="Wingdings" pitchFamily="2" charset="2"/>
              <a:buChar char="§"/>
              <a:defRPr/>
            </a:pPr>
            <a:r>
              <a:rPr lang="en-US" sz="2800" dirty="0"/>
              <a:t> the cervix or vagina</a:t>
            </a:r>
          </a:p>
          <a:p>
            <a:pPr marL="742950" lvl="1" indent="-285750">
              <a:lnSpc>
                <a:spcPct val="90000"/>
              </a:lnSpc>
              <a:spcBef>
                <a:spcPct val="20000"/>
              </a:spcBef>
              <a:buClr>
                <a:schemeClr val="tx2"/>
              </a:buClr>
              <a:buFont typeface="Wingdings" pitchFamily="2" charset="2"/>
              <a:buChar char="§"/>
              <a:defRPr/>
            </a:pPr>
            <a:r>
              <a:rPr lang="en-US" sz="2800" dirty="0"/>
              <a:t>urethra-opening of the </a:t>
            </a:r>
            <a:r>
              <a:rPr lang="en-US" sz="2800" dirty="0" smtClean="0"/>
              <a:t>penis</a:t>
            </a:r>
            <a:endParaRPr lang="en-US" sz="2800" dirty="0"/>
          </a:p>
          <a:p>
            <a:pPr marL="742950" lvl="1" indent="-285750">
              <a:lnSpc>
                <a:spcPct val="90000"/>
              </a:lnSpc>
              <a:spcBef>
                <a:spcPct val="20000"/>
              </a:spcBef>
              <a:buClr>
                <a:schemeClr val="tx2"/>
              </a:buClr>
              <a:buFont typeface="Wingdings" pitchFamily="2" charset="2"/>
              <a:buChar char="§"/>
              <a:defRPr/>
            </a:pPr>
            <a:r>
              <a:rPr lang="en-US" sz="2800" dirty="0"/>
              <a:t>throat </a:t>
            </a:r>
          </a:p>
          <a:p>
            <a:pPr marL="742950" lvl="1" indent="-285750">
              <a:lnSpc>
                <a:spcPct val="90000"/>
              </a:lnSpc>
              <a:spcBef>
                <a:spcPct val="20000"/>
              </a:spcBef>
              <a:buClr>
                <a:schemeClr val="tx2"/>
              </a:buClr>
              <a:buFont typeface="Wingdings" pitchFamily="2" charset="2"/>
              <a:buChar char="§"/>
              <a:defRPr/>
            </a:pPr>
            <a:r>
              <a:rPr lang="en-US" sz="2800" dirty="0"/>
              <a:t>rectum </a:t>
            </a:r>
          </a:p>
          <a:p>
            <a:pPr marL="342900" indent="-342900">
              <a:lnSpc>
                <a:spcPct val="90000"/>
              </a:lnSpc>
              <a:spcBef>
                <a:spcPct val="20000"/>
              </a:spcBef>
              <a:buClr>
                <a:schemeClr val="tx2"/>
              </a:buClr>
              <a:buFont typeface="Wingdings" pitchFamily="2" charset="2"/>
              <a:buChar char="§"/>
              <a:defRPr/>
            </a:pPr>
            <a:r>
              <a:rPr lang="en-US" sz="2800" dirty="0"/>
              <a:t>Urine sample</a:t>
            </a:r>
          </a:p>
          <a:p>
            <a:pPr marL="342900" indent="-342900">
              <a:lnSpc>
                <a:spcPct val="90000"/>
              </a:lnSpc>
              <a:spcBef>
                <a:spcPct val="20000"/>
              </a:spcBef>
              <a:buClr>
                <a:schemeClr val="tx2"/>
              </a:buClr>
              <a:buNone/>
              <a:defRPr/>
            </a:pPr>
            <a:endParaRPr lang="en-US" sz="2400" dirty="0">
              <a:effectLst>
                <a:outerShdw blurRad="38100" dist="38100" dir="2700000" algn="tl">
                  <a:srgbClr val="000000"/>
                </a:outerShdw>
              </a:effectLst>
            </a:endParaRPr>
          </a:p>
          <a:p>
            <a:pPr marL="342900" indent="-342900">
              <a:lnSpc>
                <a:spcPct val="90000"/>
              </a:lnSpc>
              <a:spcBef>
                <a:spcPct val="20000"/>
              </a:spcBef>
              <a:buClr>
                <a:schemeClr val="tx2"/>
              </a:buClr>
              <a:buFont typeface="Wingdings" pitchFamily="2" charset="2"/>
              <a:buChar char="§"/>
              <a:defRPr/>
            </a:pPr>
            <a:endParaRPr lang="en-US" sz="2400" dirty="0">
              <a:effectLst>
                <a:outerShdw blurRad="38100" dist="38100" dir="2700000" algn="tl">
                  <a:srgbClr val="000000"/>
                </a:outerShdw>
              </a:effectLst>
              <a:cs typeface="Times New Roman" pitchFamily="18" charset="0"/>
            </a:endParaRPr>
          </a:p>
          <a:p>
            <a:pPr marL="342900" indent="-342900">
              <a:lnSpc>
                <a:spcPct val="90000"/>
              </a:lnSpc>
              <a:spcBef>
                <a:spcPct val="20000"/>
              </a:spcBef>
              <a:buClr>
                <a:schemeClr val="tx2"/>
              </a:buClr>
              <a:buFont typeface="Wingdings" pitchFamily="2" charset="2"/>
              <a:buChar char="§"/>
              <a:defRPr/>
            </a:pPr>
            <a:endParaRPr lang="en-US" sz="2000" dirty="0">
              <a:effectLst>
                <a:outerShdw blurRad="38100" dist="38100" dir="2700000" algn="tl">
                  <a:srgbClr val="000000"/>
                </a:outerShdw>
              </a:effectLst>
            </a:endParaRP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669" y="2767068"/>
            <a:ext cx="1905000" cy="2571750"/>
          </a:xfrm>
          <a:prstGeom prst="rect">
            <a:avLst/>
          </a:prstGeom>
        </p:spPr>
      </p:pic>
    </p:spTree>
    <p:extLst>
      <p:ext uri="{BB962C8B-B14F-4D97-AF65-F5344CB8AC3E}">
        <p14:creationId xmlns:p14="http://schemas.microsoft.com/office/powerpoint/2010/main" val="2962245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chemeClr val="tx2"/>
                </a:solidFill>
              </a:rPr>
              <a:t>Treatment for </a:t>
            </a:r>
            <a:r>
              <a:rPr lang="en-US" dirty="0" smtClean="0">
                <a:solidFill>
                  <a:schemeClr val="tx2"/>
                </a:solidFill>
              </a:rPr>
              <a:t/>
            </a:r>
            <a:br>
              <a:rPr lang="en-US" dirty="0" smtClean="0">
                <a:solidFill>
                  <a:schemeClr val="tx2"/>
                </a:solidFill>
              </a:rPr>
            </a:br>
            <a:r>
              <a:rPr lang="en-US" dirty="0" smtClean="0">
                <a:solidFill>
                  <a:schemeClr val="tx2"/>
                </a:solidFill>
              </a:rPr>
              <a:t>chlamydia </a:t>
            </a:r>
            <a:r>
              <a:rPr lang="en-US" dirty="0">
                <a:solidFill>
                  <a:schemeClr val="tx2"/>
                </a:solidFill>
              </a:rPr>
              <a:t>and gonorrhea</a:t>
            </a:r>
            <a:r>
              <a:rPr lang="en-US" dirty="0">
                <a:solidFill>
                  <a:schemeClr val="tx2"/>
                </a:solidFill>
                <a:effectLst>
                  <a:outerShdw blurRad="38100" dist="38100" dir="2700000" algn="tl">
                    <a:srgbClr val="000000"/>
                  </a:outerShdw>
                </a:effectLst>
              </a:rPr>
              <a:t/>
            </a:r>
            <a:br>
              <a:rPr lang="en-US" dirty="0">
                <a:solidFill>
                  <a:schemeClr val="tx2"/>
                </a:solidFill>
                <a:effectLst>
                  <a:outerShdw blurRad="38100" dist="38100" dir="2700000" algn="tl">
                    <a:srgbClr val="000000"/>
                  </a:outerShdw>
                </a:effectLst>
              </a:rPr>
            </a:br>
            <a:endParaRPr lang="en-US" dirty="0"/>
          </a:p>
        </p:txBody>
      </p:sp>
      <p:sp>
        <p:nvSpPr>
          <p:cNvPr id="5" name="Content Placeholder 4"/>
          <p:cNvSpPr>
            <a:spLocks noGrp="1"/>
          </p:cNvSpPr>
          <p:nvPr>
            <p:ph sz="half" idx="1"/>
          </p:nvPr>
        </p:nvSpPr>
        <p:spPr/>
        <p:txBody>
          <a:bodyPr/>
          <a:lstStyle/>
          <a:p>
            <a:pPr marL="342900" indent="-342900">
              <a:spcBef>
                <a:spcPct val="20000"/>
              </a:spcBef>
              <a:buClr>
                <a:schemeClr val="tx2"/>
              </a:buClr>
              <a:buFont typeface="Wingdings" pitchFamily="2" charset="2"/>
              <a:buChar char="§"/>
              <a:defRPr/>
            </a:pPr>
            <a:r>
              <a:rPr lang="en-US" dirty="0" smtClean="0">
                <a:solidFill>
                  <a:srgbClr val="FF0000"/>
                </a:solidFill>
              </a:rPr>
              <a:t>Antibiotic</a:t>
            </a:r>
            <a:endParaRPr lang="en-US" dirty="0">
              <a:solidFill>
                <a:srgbClr val="FF0000"/>
              </a:solidFill>
              <a:cs typeface="Times New Roman" pitchFamily="18" charset="0"/>
            </a:endParaRPr>
          </a:p>
          <a:p>
            <a:pPr marL="342900" indent="-342900">
              <a:spcBef>
                <a:spcPct val="20000"/>
              </a:spcBef>
              <a:buClr>
                <a:schemeClr val="tx2"/>
              </a:buClr>
              <a:buFont typeface="Wingdings" pitchFamily="2" charset="2"/>
              <a:buChar char="§"/>
              <a:defRPr/>
            </a:pPr>
            <a:endParaRPr lang="en-US" dirty="0" smtClean="0">
              <a:solidFill>
                <a:schemeClr val="tx1"/>
              </a:solidFill>
              <a:cs typeface="Times New Roman" pitchFamily="18" charset="0"/>
            </a:endParaRPr>
          </a:p>
          <a:p>
            <a:pPr marL="342900" indent="-342900">
              <a:spcBef>
                <a:spcPct val="20000"/>
              </a:spcBef>
              <a:buClr>
                <a:schemeClr val="tx2"/>
              </a:buClr>
              <a:buFont typeface="Wingdings" pitchFamily="2" charset="2"/>
              <a:buChar char="§"/>
              <a:defRPr/>
            </a:pPr>
            <a:r>
              <a:rPr lang="en-US" dirty="0" smtClean="0">
                <a:solidFill>
                  <a:schemeClr val="tx1"/>
                </a:solidFill>
                <a:cs typeface="Times New Roman" pitchFamily="18" charset="0"/>
              </a:rPr>
              <a:t>No </a:t>
            </a:r>
            <a:r>
              <a:rPr lang="en-US" dirty="0">
                <a:solidFill>
                  <a:schemeClr val="tx1"/>
                </a:solidFill>
                <a:cs typeface="Times New Roman" pitchFamily="18" charset="0"/>
              </a:rPr>
              <a:t>sex for 7 days after </a:t>
            </a:r>
            <a:r>
              <a:rPr lang="en-US" dirty="0" smtClean="0">
                <a:solidFill>
                  <a:schemeClr val="tx1"/>
                </a:solidFill>
                <a:cs typeface="Times New Roman" pitchFamily="18" charset="0"/>
              </a:rPr>
              <a:t>treatment</a:t>
            </a:r>
          </a:p>
          <a:p>
            <a:pPr marL="342900" indent="-342900">
              <a:spcBef>
                <a:spcPct val="20000"/>
              </a:spcBef>
              <a:buClr>
                <a:schemeClr val="tx2"/>
              </a:buClr>
              <a:buFont typeface="Wingdings" pitchFamily="2" charset="2"/>
              <a:buChar char="§"/>
              <a:defRPr/>
            </a:pPr>
            <a:endParaRPr lang="en-US" dirty="0">
              <a:solidFill>
                <a:schemeClr val="tx1"/>
              </a:solidFill>
              <a:cs typeface="Times New Roman" pitchFamily="18" charset="0"/>
            </a:endParaRPr>
          </a:p>
          <a:p>
            <a:pPr marL="342900" indent="-342900">
              <a:spcBef>
                <a:spcPct val="20000"/>
              </a:spcBef>
              <a:buClr>
                <a:schemeClr val="tx2"/>
              </a:buClr>
              <a:buFont typeface="Wingdings" pitchFamily="2" charset="2"/>
              <a:buChar char="§"/>
              <a:defRPr/>
            </a:pPr>
            <a:r>
              <a:rPr lang="en-US" dirty="0">
                <a:solidFill>
                  <a:schemeClr val="tx1"/>
                </a:solidFill>
                <a:cs typeface="Times New Roman" pitchFamily="18" charset="0"/>
              </a:rPr>
              <a:t>Sexual partners need to be </a:t>
            </a:r>
            <a:r>
              <a:rPr lang="en-US" dirty="0" smtClean="0">
                <a:solidFill>
                  <a:schemeClr val="tx1"/>
                </a:solidFill>
                <a:cs typeface="Times New Roman" pitchFamily="18" charset="0"/>
              </a:rPr>
              <a:t>treated</a:t>
            </a:r>
          </a:p>
          <a:p>
            <a:pPr marL="0" indent="0">
              <a:spcBef>
                <a:spcPct val="20000"/>
              </a:spcBef>
              <a:buClr>
                <a:schemeClr val="tx2"/>
              </a:buClr>
              <a:buNone/>
              <a:defRPr/>
            </a:pPr>
            <a:endParaRPr lang="en-US" dirty="0">
              <a:solidFill>
                <a:schemeClr val="tx1"/>
              </a:solidFill>
              <a:cs typeface="Times New Roman" pitchFamily="18" charset="0"/>
            </a:endParaRPr>
          </a:p>
          <a:p>
            <a:pPr marL="342900" indent="-342900">
              <a:spcBef>
                <a:spcPct val="20000"/>
              </a:spcBef>
              <a:buClr>
                <a:schemeClr val="tx2"/>
              </a:buClr>
              <a:buFont typeface="Wingdings" pitchFamily="2" charset="2"/>
              <a:buChar char="§"/>
              <a:defRPr/>
            </a:pPr>
            <a:r>
              <a:rPr lang="en-US" dirty="0">
                <a:solidFill>
                  <a:schemeClr val="tx1"/>
                </a:solidFill>
                <a:cs typeface="Times New Roman" pitchFamily="18" charset="0"/>
              </a:rPr>
              <a:t>No sex with untreated </a:t>
            </a:r>
            <a:r>
              <a:rPr lang="en-US" dirty="0" smtClean="0">
                <a:solidFill>
                  <a:schemeClr val="tx1"/>
                </a:solidFill>
                <a:cs typeface="Times New Roman" pitchFamily="18" charset="0"/>
              </a:rPr>
              <a:t>partner</a:t>
            </a:r>
          </a:p>
          <a:p>
            <a:pPr marL="342900" indent="-342900">
              <a:spcBef>
                <a:spcPct val="20000"/>
              </a:spcBef>
              <a:buClr>
                <a:schemeClr val="tx2"/>
              </a:buClr>
              <a:buFont typeface="Wingdings" pitchFamily="2" charset="2"/>
              <a:buChar char="§"/>
              <a:defRPr/>
            </a:pPr>
            <a:endParaRPr lang="en-US" dirty="0">
              <a:solidFill>
                <a:schemeClr val="tx1"/>
              </a:solidFill>
              <a:cs typeface="Times New Roman" pitchFamily="18" charset="0"/>
            </a:endParaRPr>
          </a:p>
          <a:p>
            <a:endParaRPr lang="en-US" dirty="0"/>
          </a:p>
        </p:txBody>
      </p:sp>
      <p:pic>
        <p:nvPicPr>
          <p:cNvPr id="7" name="Content Placeholder 6" descr="Doctor Needle PNG Transparent Images | PNG All"/>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28987" y="3202282"/>
            <a:ext cx="3101975" cy="3101975"/>
          </a:xfrm>
        </p:spPr>
      </p:pic>
      <p:pic>
        <p:nvPicPr>
          <p:cNvPr id="8" name="Picture 7" descr="Pills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913" y="2153412"/>
            <a:ext cx="3457901" cy="2434362"/>
          </a:xfrm>
          <a:prstGeom prst="rect">
            <a:avLst/>
          </a:prstGeom>
        </p:spPr>
      </p:pic>
    </p:spTree>
    <p:extLst>
      <p:ext uri="{BB962C8B-B14F-4D97-AF65-F5344CB8AC3E}">
        <p14:creationId xmlns:p14="http://schemas.microsoft.com/office/powerpoint/2010/main" val="1463579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FFC000"/>
          </a:solidFill>
        </p:spPr>
        <p:txBody>
          <a:bodyPr/>
          <a:lstStyle/>
          <a:p>
            <a:r>
              <a:rPr lang="en-US" dirty="0" smtClean="0"/>
              <a:t>syphilis</a:t>
            </a:r>
            <a:endParaRPr lang="en-US" dirty="0"/>
          </a:p>
        </p:txBody>
      </p:sp>
      <p:sp>
        <p:nvSpPr>
          <p:cNvPr id="6" name="Content Placeholder 5"/>
          <p:cNvSpPr>
            <a:spLocks noGrp="1"/>
          </p:cNvSpPr>
          <p:nvPr>
            <p:ph sz="half" idx="1"/>
          </p:nvPr>
        </p:nvSpPr>
        <p:spPr>
          <a:xfrm>
            <a:off x="1581912" y="2259105"/>
            <a:ext cx="4271771" cy="4219753"/>
          </a:xfrm>
        </p:spPr>
        <p:txBody>
          <a:bodyPr>
            <a:normAutofit fontScale="92500" lnSpcReduction="10000"/>
          </a:bodyPr>
          <a:lstStyle/>
          <a:p>
            <a:pPr marL="342900" indent="-342900">
              <a:lnSpc>
                <a:spcPct val="150000"/>
              </a:lnSpc>
              <a:spcBef>
                <a:spcPct val="20000"/>
              </a:spcBef>
              <a:buClr>
                <a:srgbClr val="FF0000"/>
              </a:buClr>
              <a:buSzPct val="80000"/>
              <a:buFont typeface="Wingdings" pitchFamily="2" charset="2"/>
              <a:buChar char="§"/>
              <a:defRPr/>
            </a:pPr>
            <a:r>
              <a:rPr lang="en-US" dirty="0">
                <a:solidFill>
                  <a:schemeClr val="tx1"/>
                </a:solidFill>
                <a:cs typeface="Times New Roman" pitchFamily="18" charset="0"/>
              </a:rPr>
              <a:t>CAUSE:  </a:t>
            </a:r>
            <a:r>
              <a:rPr lang="en-US" i="1" dirty="0" err="1">
                <a:solidFill>
                  <a:schemeClr val="tx1"/>
                </a:solidFill>
                <a:cs typeface="Times New Roman" pitchFamily="18" charset="0"/>
              </a:rPr>
              <a:t>Treponema</a:t>
            </a:r>
            <a:r>
              <a:rPr lang="en-US" i="1" dirty="0">
                <a:solidFill>
                  <a:schemeClr val="tx1"/>
                </a:solidFill>
                <a:cs typeface="Times New Roman" pitchFamily="18" charset="0"/>
              </a:rPr>
              <a:t> pallidum, </a:t>
            </a:r>
            <a:r>
              <a:rPr lang="en-US" dirty="0">
                <a:solidFill>
                  <a:schemeClr val="tx1"/>
                </a:solidFill>
                <a:cs typeface="Times New Roman" pitchFamily="18" charset="0"/>
              </a:rPr>
              <a:t>a spirochete bacterium that penetrates skin </a:t>
            </a:r>
            <a:endParaRPr lang="en-US" dirty="0" smtClean="0">
              <a:solidFill>
                <a:schemeClr val="tx1"/>
              </a:solidFill>
              <a:cs typeface="Times New Roman" pitchFamily="18" charset="0"/>
            </a:endParaRPr>
          </a:p>
          <a:p>
            <a:pPr marL="342900" indent="-342900">
              <a:lnSpc>
                <a:spcPct val="150000"/>
              </a:lnSpc>
              <a:spcBef>
                <a:spcPct val="20000"/>
              </a:spcBef>
              <a:buClr>
                <a:srgbClr val="FF0000"/>
              </a:buClr>
              <a:buSzPct val="80000"/>
              <a:buFont typeface="Wingdings" pitchFamily="2" charset="2"/>
              <a:buChar char="§"/>
              <a:defRPr/>
            </a:pPr>
            <a:r>
              <a:rPr lang="en-US" dirty="0" smtClean="0">
                <a:solidFill>
                  <a:schemeClr val="tx1"/>
                </a:solidFill>
                <a:cs typeface="Times New Roman" pitchFamily="18" charset="0"/>
              </a:rPr>
              <a:t>Known </a:t>
            </a:r>
            <a:r>
              <a:rPr lang="en-US" dirty="0">
                <a:solidFill>
                  <a:schemeClr val="tx1"/>
                </a:solidFill>
                <a:cs typeface="Times New Roman" pitchFamily="18" charset="0"/>
              </a:rPr>
              <a:t>as </a:t>
            </a:r>
            <a:r>
              <a:rPr lang="en-US" i="1" dirty="0" err="1" smtClean="0">
                <a:solidFill>
                  <a:schemeClr val="tx1"/>
                </a:solidFill>
                <a:cs typeface="Times New Roman" pitchFamily="18" charset="0"/>
              </a:rPr>
              <a:t>Syph</a:t>
            </a:r>
            <a:r>
              <a:rPr lang="en-US" i="1" dirty="0" smtClean="0">
                <a:solidFill>
                  <a:schemeClr val="tx1"/>
                </a:solidFill>
                <a:cs typeface="Times New Roman" pitchFamily="18" charset="0"/>
              </a:rPr>
              <a:t>, Bad Blood, The Great Imitator</a:t>
            </a:r>
          </a:p>
          <a:p>
            <a:pPr marL="342900" indent="-342900">
              <a:lnSpc>
                <a:spcPct val="150000"/>
              </a:lnSpc>
              <a:spcBef>
                <a:spcPct val="20000"/>
              </a:spcBef>
              <a:buClr>
                <a:srgbClr val="FF0000"/>
              </a:buClr>
              <a:buSzPct val="80000"/>
              <a:buFont typeface="Wingdings" pitchFamily="2" charset="2"/>
              <a:buChar char="§"/>
              <a:defRPr/>
            </a:pPr>
            <a:r>
              <a:rPr lang="en-US" dirty="0" smtClean="0">
                <a:solidFill>
                  <a:schemeClr val="tx1"/>
                </a:solidFill>
                <a:cs typeface="Arial" charset="0"/>
              </a:rPr>
              <a:t>100,000+ infections/year </a:t>
            </a:r>
            <a:r>
              <a:rPr lang="en-US" dirty="0">
                <a:solidFill>
                  <a:schemeClr val="tx1"/>
                </a:solidFill>
                <a:cs typeface="Arial" charset="0"/>
              </a:rPr>
              <a:t>in the US </a:t>
            </a:r>
            <a:endParaRPr lang="en-US" dirty="0">
              <a:solidFill>
                <a:schemeClr val="tx1"/>
              </a:solidFill>
              <a:cs typeface="Times New Roman" pitchFamily="18" charset="0"/>
            </a:endParaRPr>
          </a:p>
          <a:p>
            <a:pPr marL="342900" indent="-342900">
              <a:lnSpc>
                <a:spcPct val="150000"/>
              </a:lnSpc>
              <a:spcBef>
                <a:spcPct val="20000"/>
              </a:spcBef>
              <a:buClr>
                <a:srgbClr val="FF0000"/>
              </a:buClr>
              <a:buSzPct val="80000"/>
              <a:buFont typeface="Wingdings" pitchFamily="2" charset="2"/>
              <a:buChar char="§"/>
              <a:defRPr/>
            </a:pPr>
            <a:r>
              <a:rPr lang="en-US" dirty="0" smtClean="0">
                <a:solidFill>
                  <a:schemeClr val="tx1"/>
                </a:solidFill>
                <a:cs typeface="Times New Roman" pitchFamily="18" charset="0"/>
              </a:rPr>
              <a:t>Outbreaks </a:t>
            </a:r>
            <a:r>
              <a:rPr lang="en-US" dirty="0" smtClean="0">
                <a:solidFill>
                  <a:schemeClr val="tx1"/>
                </a:solidFill>
                <a:cs typeface="Times New Roman" pitchFamily="18" charset="0"/>
              </a:rPr>
              <a:t>among </a:t>
            </a:r>
            <a:r>
              <a:rPr lang="en-US" dirty="0">
                <a:solidFill>
                  <a:schemeClr val="tx1"/>
                </a:solidFill>
                <a:cs typeface="Times New Roman" pitchFamily="18" charset="0"/>
              </a:rPr>
              <a:t>MSM </a:t>
            </a:r>
          </a:p>
          <a:p>
            <a:pPr marL="342900" indent="-342900">
              <a:lnSpc>
                <a:spcPct val="150000"/>
              </a:lnSpc>
              <a:spcBef>
                <a:spcPct val="20000"/>
              </a:spcBef>
              <a:buClr>
                <a:srgbClr val="FF0000"/>
              </a:buClr>
              <a:buSzPct val="80000"/>
              <a:buFont typeface="Wingdings" pitchFamily="2" charset="2"/>
              <a:buChar char="§"/>
              <a:defRPr/>
            </a:pPr>
            <a:r>
              <a:rPr lang="en-US" dirty="0" smtClean="0">
                <a:solidFill>
                  <a:schemeClr val="tx1"/>
                </a:solidFill>
                <a:cs typeface="Times New Roman" pitchFamily="18" charset="0"/>
              </a:rPr>
              <a:t>Can cause lifelong health issues if not treated</a:t>
            </a:r>
            <a:endParaRPr lang="en-US" dirty="0">
              <a:solidFill>
                <a:schemeClr val="tx1"/>
              </a:solidFill>
              <a:cs typeface="Times New Roman" pitchFamily="18" charset="0"/>
            </a:endParaRPr>
          </a:p>
          <a:p>
            <a:pPr marL="342900" indent="-342900">
              <a:lnSpc>
                <a:spcPct val="150000"/>
              </a:lnSpc>
              <a:spcBef>
                <a:spcPct val="20000"/>
              </a:spcBef>
              <a:buClr>
                <a:srgbClr val="FF0000"/>
              </a:buClr>
              <a:buSzPct val="80000"/>
              <a:buFont typeface="Wingdings" pitchFamily="2" charset="2"/>
              <a:buChar char="§"/>
              <a:defRPr/>
            </a:pPr>
            <a:r>
              <a:rPr lang="en-US" dirty="0">
                <a:solidFill>
                  <a:schemeClr val="tx1"/>
                </a:solidFill>
                <a:cs typeface="Times New Roman" pitchFamily="18" charset="0"/>
              </a:rPr>
              <a:t>Curable but any damage that has been done may not be reversed</a:t>
            </a:r>
          </a:p>
          <a:p>
            <a:endParaRPr lang="en-US" dirty="0"/>
          </a:p>
        </p:txBody>
      </p:sp>
      <p:pic>
        <p:nvPicPr>
          <p:cNvPr id="8" name="Picture 2" descr="STD 1"/>
          <p:cNvPicPr>
            <a:picLocks noGrp="1" noChangeAspect="1" noChangeArrowheads="1"/>
          </p:cNvPicPr>
          <p:nvPr>
            <p:ph sz="half" idx="2"/>
          </p:nvPr>
        </p:nvPicPr>
        <p:blipFill>
          <a:blip r:embed="rId3" cstate="print"/>
          <a:srcRect/>
          <a:stretch>
            <a:fillRect/>
          </a:stretch>
        </p:blipFill>
        <p:spPr bwMode="auto">
          <a:xfrm>
            <a:off x="6338888" y="2585145"/>
            <a:ext cx="4270375" cy="2829123"/>
          </a:xfrm>
          <a:prstGeom prst="rect">
            <a:avLst/>
          </a:prstGeom>
          <a:noFill/>
          <a:ln w="9525">
            <a:noFill/>
            <a:miter lim="800000"/>
            <a:headEnd/>
            <a:tailEnd/>
          </a:ln>
        </p:spPr>
      </p:pic>
      <p:sp>
        <p:nvSpPr>
          <p:cNvPr id="9" name="TextBox 8"/>
          <p:cNvSpPr txBox="1"/>
          <p:nvPr/>
        </p:nvSpPr>
        <p:spPr>
          <a:xfrm>
            <a:off x="6635107" y="6004689"/>
            <a:ext cx="3743333" cy="365760"/>
          </a:xfrm>
          <a:prstGeom prst="rect">
            <a:avLst/>
          </a:prstGeom>
          <a:noFill/>
        </p:spPr>
        <p:txBody>
          <a:bodyPr wrap="square" rtlCol="0">
            <a:spAutoFit/>
          </a:bodyPr>
          <a:lstStyle/>
          <a:p>
            <a:r>
              <a:rPr lang="en-US" b="1" dirty="0" smtClean="0"/>
              <a:t>MSM</a:t>
            </a:r>
            <a:r>
              <a:rPr lang="en-US" dirty="0" smtClean="0"/>
              <a:t>: men who have sex with men</a:t>
            </a:r>
            <a:endParaRPr lang="en-US" dirty="0"/>
          </a:p>
        </p:txBody>
      </p:sp>
      <p:sp>
        <p:nvSpPr>
          <p:cNvPr id="2" name="TextBox 1"/>
          <p:cNvSpPr txBox="1"/>
          <p:nvPr/>
        </p:nvSpPr>
        <p:spPr>
          <a:xfrm>
            <a:off x="5263377" y="6370449"/>
            <a:ext cx="5820936" cy="369332"/>
          </a:xfrm>
          <a:prstGeom prst="rect">
            <a:avLst/>
          </a:prstGeom>
          <a:noFill/>
        </p:spPr>
        <p:txBody>
          <a:bodyPr wrap="square" rtlCol="0">
            <a:spAutoFit/>
          </a:bodyPr>
          <a:lstStyle/>
          <a:p>
            <a:r>
              <a:rPr lang="en-US"/>
              <a:t>https://www.cdc.gov/std/syphilis/stdfact-syphilis-detailed.htm</a:t>
            </a:r>
            <a:endParaRPr lang="en-US" dirty="0"/>
          </a:p>
        </p:txBody>
      </p:sp>
    </p:spTree>
    <p:extLst>
      <p:ext uri="{BB962C8B-B14F-4D97-AF65-F5344CB8AC3E}">
        <p14:creationId xmlns:p14="http://schemas.microsoft.com/office/powerpoint/2010/main" val="41650223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WCSD Abstinence Definition</a:t>
            </a:r>
            <a:endParaRPr lang="en-US" dirty="0"/>
          </a:p>
        </p:txBody>
      </p:sp>
      <p:sp>
        <p:nvSpPr>
          <p:cNvPr id="3" name="Content Placeholder 2"/>
          <p:cNvSpPr>
            <a:spLocks noGrp="1"/>
          </p:cNvSpPr>
          <p:nvPr>
            <p:ph idx="1"/>
          </p:nvPr>
        </p:nvSpPr>
        <p:spPr>
          <a:xfrm>
            <a:off x="1470991" y="2638044"/>
            <a:ext cx="9104244" cy="3736252"/>
          </a:xfrm>
        </p:spPr>
        <p:txBody>
          <a:bodyPr>
            <a:normAutofit fontScale="92500" lnSpcReduction="10000"/>
          </a:bodyPr>
          <a:lstStyle/>
          <a:p>
            <a:pPr lvl="1">
              <a:lnSpc>
                <a:spcPct val="150000"/>
              </a:lnSpc>
            </a:pPr>
            <a:r>
              <a:rPr lang="en-US" sz="2000" b="1" dirty="0"/>
              <a:t>Sexual Abstinence is defined as refraining from all forms of </a:t>
            </a:r>
            <a:r>
              <a:rPr lang="en-US" sz="2000" b="1" dirty="0" smtClean="0"/>
              <a:t>sex and </a:t>
            </a:r>
            <a:r>
              <a:rPr lang="en-US" sz="2000" b="1" dirty="0"/>
              <a:t>genital contact such as vaginal, oral and anal sex.</a:t>
            </a:r>
            <a:endParaRPr lang="en-US" sz="2000" dirty="0"/>
          </a:p>
          <a:p>
            <a:pPr lvl="1">
              <a:lnSpc>
                <a:spcPct val="150000"/>
              </a:lnSpc>
            </a:pPr>
            <a:r>
              <a:rPr lang="en-US" sz="2000" b="1" dirty="0"/>
              <a:t>An abstinent person is someone who has either never had sex or someone who’s had sex but who has decided not to continue having sex for a period of time.</a:t>
            </a:r>
            <a:endParaRPr lang="en-US" sz="2000" dirty="0"/>
          </a:p>
          <a:p>
            <a:pPr lvl="1">
              <a:lnSpc>
                <a:spcPct val="150000"/>
              </a:lnSpc>
            </a:pPr>
            <a:r>
              <a:rPr lang="en-US" sz="2000" b="1" dirty="0"/>
              <a:t>Abstinence is the only 100% effective way to prevent HIV, other sexually transmitted diseases or infections and pregnancy. </a:t>
            </a:r>
            <a:endParaRPr lang="en-US" sz="2000" dirty="0"/>
          </a:p>
          <a:p>
            <a:pPr lvl="2">
              <a:lnSpc>
                <a:spcPct val="150000"/>
              </a:lnSpc>
            </a:pPr>
            <a:r>
              <a:rPr lang="en-US" sz="2000" dirty="0"/>
              <a:t>SEX-when a person’s genitals touch another person’s genitals, mouth or anus. </a:t>
            </a:r>
          </a:p>
          <a:p>
            <a:pPr>
              <a:lnSpc>
                <a:spcPct val="150000"/>
              </a:lnSpc>
            </a:pPr>
            <a:endParaRPr lang="en-US" sz="2000" dirty="0"/>
          </a:p>
        </p:txBody>
      </p:sp>
    </p:spTree>
    <p:extLst>
      <p:ext uri="{BB962C8B-B14F-4D97-AF65-F5344CB8AC3E}">
        <p14:creationId xmlns:p14="http://schemas.microsoft.com/office/powerpoint/2010/main" val="3153454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Transmission</a:t>
            </a:r>
            <a:endParaRPr lang="en-US" dirty="0"/>
          </a:p>
        </p:txBody>
      </p:sp>
      <p:sp>
        <p:nvSpPr>
          <p:cNvPr id="6" name="Content Placeholder 5"/>
          <p:cNvSpPr>
            <a:spLocks noGrp="1"/>
          </p:cNvSpPr>
          <p:nvPr>
            <p:ph idx="1"/>
          </p:nvPr>
        </p:nvSpPr>
        <p:spPr/>
        <p:txBody>
          <a:bodyPr>
            <a:normAutofit/>
          </a:bodyPr>
          <a:lstStyle/>
          <a:p>
            <a:pPr marL="342900" indent="-342900">
              <a:lnSpc>
                <a:spcPct val="150000"/>
              </a:lnSpc>
              <a:spcBef>
                <a:spcPct val="20000"/>
              </a:spcBef>
              <a:buClr>
                <a:srgbClr val="FF0000"/>
              </a:buClr>
              <a:buFont typeface="Wingdings" pitchFamily="2" charset="2"/>
              <a:buChar char="§"/>
              <a:defRPr/>
            </a:pPr>
            <a:r>
              <a:rPr lang="en-US" sz="2800" dirty="0">
                <a:solidFill>
                  <a:schemeClr val="tx1"/>
                </a:solidFill>
              </a:rPr>
              <a:t>Direct contact with syphilis </a:t>
            </a:r>
            <a:r>
              <a:rPr lang="en-US" sz="2800" dirty="0" smtClean="0">
                <a:solidFill>
                  <a:schemeClr val="tx1"/>
                </a:solidFill>
              </a:rPr>
              <a:t>sore/chancre</a:t>
            </a:r>
          </a:p>
          <a:p>
            <a:pPr marL="342900" indent="-342900">
              <a:lnSpc>
                <a:spcPct val="150000"/>
              </a:lnSpc>
              <a:spcBef>
                <a:spcPct val="20000"/>
              </a:spcBef>
              <a:buClr>
                <a:srgbClr val="FF0000"/>
              </a:buClr>
              <a:buFont typeface="Wingdings" pitchFamily="2" charset="2"/>
              <a:buChar char="§"/>
              <a:defRPr/>
            </a:pPr>
            <a:r>
              <a:rPr lang="en-US" sz="2800" dirty="0" smtClean="0">
                <a:solidFill>
                  <a:schemeClr val="tx1"/>
                </a:solidFill>
              </a:rPr>
              <a:t>Spread </a:t>
            </a:r>
            <a:r>
              <a:rPr lang="en-US" sz="2800" dirty="0">
                <a:solidFill>
                  <a:schemeClr val="tx1"/>
                </a:solidFill>
              </a:rPr>
              <a:t>during vaginal, anal, and oral sex </a:t>
            </a:r>
            <a:endParaRPr lang="en-US" sz="2800" dirty="0">
              <a:solidFill>
                <a:schemeClr val="tx1"/>
              </a:solidFill>
              <a:latin typeface="Comic Sans MS" pitchFamily="66" charset="0"/>
              <a:cs typeface="Times New Roman" pitchFamily="18" charset="0"/>
            </a:endParaRPr>
          </a:p>
          <a:p>
            <a:pPr marL="342900" indent="-342900">
              <a:lnSpc>
                <a:spcPct val="150000"/>
              </a:lnSpc>
              <a:spcBef>
                <a:spcPct val="20000"/>
              </a:spcBef>
              <a:buClr>
                <a:srgbClr val="FF0000"/>
              </a:buClr>
              <a:buFont typeface="Wingdings" pitchFamily="2" charset="2"/>
              <a:buChar char="§"/>
              <a:defRPr/>
            </a:pPr>
            <a:r>
              <a:rPr lang="en-US" sz="2800" dirty="0">
                <a:solidFill>
                  <a:schemeClr val="tx1"/>
                </a:solidFill>
              </a:rPr>
              <a:t>Infected mother to child during pregnancy</a:t>
            </a:r>
          </a:p>
          <a:p>
            <a:endParaRPr lang="en-US" sz="2800" dirty="0">
              <a:solidFill>
                <a:schemeClr val="tx1"/>
              </a:solidFill>
            </a:endParaRPr>
          </a:p>
        </p:txBody>
      </p:sp>
    </p:spTree>
    <p:extLst>
      <p:ext uri="{BB962C8B-B14F-4D97-AF65-F5344CB8AC3E}">
        <p14:creationId xmlns:p14="http://schemas.microsoft.com/office/powerpoint/2010/main" val="3848489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indent="-342900">
              <a:spcBef>
                <a:spcPct val="20000"/>
              </a:spcBef>
              <a:buClr>
                <a:schemeClr val="hlink"/>
              </a:buClr>
              <a:buSzPct val="80000"/>
              <a:defRPr/>
            </a:pPr>
            <a:r>
              <a:rPr lang="en-US" i="1" dirty="0">
                <a:solidFill>
                  <a:srgbClr val="FF0000"/>
                </a:solidFill>
              </a:rPr>
              <a:t>Primary Syphilis:</a:t>
            </a:r>
            <a:endParaRPr lang="en-US" i="1" dirty="0">
              <a:solidFill>
                <a:srgbClr val="FF0000"/>
              </a:solidFill>
              <a:cs typeface="Times New Roman" pitchFamily="18" charset="0"/>
            </a:endParaRPr>
          </a:p>
        </p:txBody>
      </p:sp>
      <p:sp>
        <p:nvSpPr>
          <p:cNvPr id="4" name="Content Placeholder 3"/>
          <p:cNvSpPr>
            <a:spLocks noGrp="1"/>
          </p:cNvSpPr>
          <p:nvPr>
            <p:ph sz="half" idx="1"/>
          </p:nvPr>
        </p:nvSpPr>
        <p:spPr>
          <a:xfrm>
            <a:off x="1581912" y="2638044"/>
            <a:ext cx="4271771" cy="3956394"/>
          </a:xfrm>
        </p:spPr>
        <p:txBody>
          <a:bodyPr>
            <a:normAutofit fontScale="92500" lnSpcReduction="10000"/>
          </a:bodyPr>
          <a:lstStyle/>
          <a:p>
            <a:pPr marL="342900" indent="-342900">
              <a:lnSpc>
                <a:spcPct val="90000"/>
              </a:lnSpc>
              <a:spcBef>
                <a:spcPct val="20000"/>
              </a:spcBef>
              <a:buClr>
                <a:srgbClr val="FF0000"/>
              </a:buClr>
              <a:buSzPct val="80000"/>
              <a:buNone/>
              <a:defRPr/>
            </a:pPr>
            <a:r>
              <a:rPr lang="en-US" sz="2000" b="1" i="1" dirty="0" smtClean="0">
                <a:solidFill>
                  <a:schemeClr val="accent1"/>
                </a:solidFill>
              </a:rPr>
              <a:t>Ulcer </a:t>
            </a:r>
            <a:r>
              <a:rPr lang="en-US" sz="2000" b="1" i="1" dirty="0">
                <a:solidFill>
                  <a:schemeClr val="accent1"/>
                </a:solidFill>
              </a:rPr>
              <a:t>called  chancre (</a:t>
            </a:r>
            <a:r>
              <a:rPr lang="en-US" sz="2000" b="1" i="1" dirty="0">
                <a:solidFill>
                  <a:schemeClr val="accent1"/>
                </a:solidFill>
                <a:latin typeface="Verdana" pitchFamily="34" charset="0"/>
              </a:rPr>
              <a:t>"</a:t>
            </a:r>
            <a:r>
              <a:rPr lang="en-US" sz="2000" b="1" i="1" dirty="0" err="1">
                <a:solidFill>
                  <a:schemeClr val="accent1"/>
                </a:solidFill>
                <a:latin typeface="Verdana" pitchFamily="34" charset="0"/>
              </a:rPr>
              <a:t>shan-ker</a:t>
            </a:r>
            <a:r>
              <a:rPr lang="en-US" sz="2000" b="1" i="1" dirty="0">
                <a:solidFill>
                  <a:schemeClr val="accent1"/>
                </a:solidFill>
                <a:latin typeface="Verdana" pitchFamily="34" charset="0"/>
              </a:rPr>
              <a:t>")</a:t>
            </a:r>
            <a:r>
              <a:rPr lang="en-US" sz="2000" b="1" dirty="0">
                <a:solidFill>
                  <a:srgbClr val="333333"/>
                </a:solidFill>
                <a:latin typeface="Verdana" pitchFamily="34" charset="0"/>
              </a:rPr>
              <a:t> </a:t>
            </a:r>
            <a:endParaRPr lang="en-US" sz="2000" b="1" dirty="0">
              <a:solidFill>
                <a:srgbClr val="FFFFFF"/>
              </a:solidFill>
            </a:endParaRP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Typically painless, but may have discomfort due to location, environment</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Single sore or kissing sores</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Appears 10-90 days after infection (average 2-6 </a:t>
            </a:r>
            <a:r>
              <a:rPr lang="en-US" dirty="0" err="1">
                <a:solidFill>
                  <a:schemeClr val="tx1"/>
                </a:solidFill>
              </a:rPr>
              <a:t>wks</a:t>
            </a:r>
            <a:r>
              <a:rPr lang="en-US" dirty="0">
                <a:solidFill>
                  <a:schemeClr val="tx1"/>
                </a:solidFill>
              </a:rPr>
              <a:t>)</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Disappears within a few weeks even without treatment</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May go unnoticed </a:t>
            </a:r>
          </a:p>
          <a:p>
            <a:pPr marL="342900" indent="-342900">
              <a:lnSpc>
                <a:spcPct val="90000"/>
              </a:lnSpc>
              <a:spcBef>
                <a:spcPct val="20000"/>
              </a:spcBef>
              <a:buClr>
                <a:srgbClr val="FF0000"/>
              </a:buClr>
              <a:buSzPct val="80000"/>
              <a:buNone/>
              <a:defRPr/>
            </a:pPr>
            <a:r>
              <a:rPr lang="en-US" sz="2000" b="1" i="1" dirty="0">
                <a:solidFill>
                  <a:schemeClr val="accent1"/>
                </a:solidFill>
              </a:rPr>
              <a:t>Sites</a:t>
            </a:r>
          </a:p>
          <a:p>
            <a:pPr marL="342900" indent="-342900">
              <a:lnSpc>
                <a:spcPct val="90000"/>
              </a:lnSpc>
              <a:spcBef>
                <a:spcPct val="20000"/>
              </a:spcBef>
              <a:buClr>
                <a:srgbClr val="FF0000"/>
              </a:buClr>
              <a:buSzPct val="80000"/>
              <a:buFont typeface="Wingdings" pitchFamily="2" charset="2"/>
              <a:buChar char="§"/>
              <a:defRPr/>
            </a:pPr>
            <a:r>
              <a:rPr lang="en-US" b="1" dirty="0">
                <a:solidFill>
                  <a:schemeClr val="tx1"/>
                </a:solidFill>
              </a:rPr>
              <a:t>Women</a:t>
            </a:r>
            <a:r>
              <a:rPr lang="en-US" dirty="0">
                <a:solidFill>
                  <a:schemeClr val="tx1"/>
                </a:solidFill>
              </a:rPr>
              <a:t>: Vulva, labia, vagina, cervix, rectum</a:t>
            </a:r>
          </a:p>
          <a:p>
            <a:pPr marL="342900" indent="-342900">
              <a:lnSpc>
                <a:spcPct val="90000"/>
              </a:lnSpc>
              <a:spcBef>
                <a:spcPct val="20000"/>
              </a:spcBef>
              <a:buClr>
                <a:srgbClr val="FF0000"/>
              </a:buClr>
              <a:buSzPct val="80000"/>
              <a:buFont typeface="Wingdings" pitchFamily="2" charset="2"/>
              <a:buChar char="§"/>
              <a:defRPr/>
            </a:pPr>
            <a:r>
              <a:rPr lang="en-US" b="1" dirty="0">
                <a:solidFill>
                  <a:schemeClr val="tx1"/>
                </a:solidFill>
              </a:rPr>
              <a:t>Men</a:t>
            </a:r>
            <a:r>
              <a:rPr lang="en-US" dirty="0">
                <a:solidFill>
                  <a:schemeClr val="tx1"/>
                </a:solidFill>
              </a:rPr>
              <a:t>: Penis, scrotum, groin, rectum, under foreskin of uncircumcised penis</a:t>
            </a:r>
          </a:p>
          <a:p>
            <a:pPr marL="342900" indent="-342900">
              <a:lnSpc>
                <a:spcPct val="90000"/>
              </a:lnSpc>
              <a:spcBef>
                <a:spcPct val="20000"/>
              </a:spcBef>
              <a:buClr>
                <a:srgbClr val="FF0000"/>
              </a:buClr>
              <a:buSzPct val="80000"/>
              <a:buFont typeface="Wingdings" pitchFamily="2" charset="2"/>
              <a:buChar char="§"/>
              <a:defRPr/>
            </a:pPr>
            <a:r>
              <a:rPr lang="en-US" dirty="0">
                <a:solidFill>
                  <a:schemeClr val="tx1"/>
                </a:solidFill>
              </a:rPr>
              <a:t>Other: tongue, lips, fingers</a:t>
            </a:r>
          </a:p>
          <a:p>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7166" y="2638044"/>
            <a:ext cx="2022439" cy="1959073"/>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182" y="4625788"/>
            <a:ext cx="2776817" cy="1851211"/>
          </a:xfrm>
          <a:prstGeom prst="rect">
            <a:avLst/>
          </a:prstGeom>
        </p:spPr>
      </p:pic>
    </p:spTree>
    <p:extLst>
      <p:ext uri="{BB962C8B-B14F-4D97-AF65-F5344CB8AC3E}">
        <p14:creationId xmlns:p14="http://schemas.microsoft.com/office/powerpoint/2010/main" val="2988393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587" y="3963762"/>
            <a:ext cx="4003189" cy="2825035"/>
          </a:xfrm>
          <a:prstGeom prst="rect">
            <a:avLst/>
          </a:prstGeom>
        </p:spPr>
      </p:pic>
      <p:sp>
        <p:nvSpPr>
          <p:cNvPr id="4" name="Title 3"/>
          <p:cNvSpPr>
            <a:spLocks noGrp="1"/>
          </p:cNvSpPr>
          <p:nvPr>
            <p:ph type="title"/>
          </p:nvPr>
        </p:nvSpPr>
        <p:spPr>
          <a:xfrm>
            <a:off x="769620" y="619423"/>
            <a:ext cx="4486656" cy="1141497"/>
          </a:xfrm>
        </p:spPr>
        <p:txBody>
          <a:bodyPr/>
          <a:lstStyle/>
          <a:p>
            <a:r>
              <a:rPr lang="en-US" sz="2800" i="1" dirty="0" smtClean="0">
                <a:solidFill>
                  <a:srgbClr val="FF0000"/>
                </a:solidFill>
              </a:rPr>
              <a:t>Secondary </a:t>
            </a:r>
            <a:r>
              <a:rPr lang="en-US" sz="2800" i="1" dirty="0">
                <a:solidFill>
                  <a:srgbClr val="FF0000"/>
                </a:solidFill>
              </a:rPr>
              <a:t>Syphilis:</a:t>
            </a:r>
            <a:r>
              <a:rPr lang="en-US" dirty="0" smtClean="0"/>
              <a:t/>
            </a:r>
            <a:br>
              <a:rPr lang="en-US" dirty="0" smtClean="0"/>
            </a:br>
            <a:endParaRPr lang="en-US" cap="none"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30065" y="431020"/>
            <a:ext cx="3537791" cy="2339364"/>
          </a:xfrm>
        </p:spPr>
      </p:pic>
      <p:sp>
        <p:nvSpPr>
          <p:cNvPr id="6" name="Text Placeholder 5"/>
          <p:cNvSpPr>
            <a:spLocks noGrp="1"/>
          </p:cNvSpPr>
          <p:nvPr>
            <p:ph type="body" sz="half" idx="2"/>
          </p:nvPr>
        </p:nvSpPr>
        <p:spPr>
          <a:xfrm>
            <a:off x="769620" y="2431123"/>
            <a:ext cx="4486656" cy="4009481"/>
          </a:xfrm>
        </p:spPr>
        <p:txBody>
          <a:bodyPr>
            <a:normAutofit fontScale="77500" lnSpcReduction="20000"/>
          </a:bodyPr>
          <a:lstStyle/>
          <a:p>
            <a:pPr marL="342900" indent="-342900" algn="l">
              <a:spcBef>
                <a:spcPct val="20000"/>
              </a:spcBef>
              <a:buClr>
                <a:srgbClr val="FF0000"/>
              </a:buClr>
              <a:buSzPct val="80000"/>
              <a:buFont typeface="Wingdings" pitchFamily="2" charset="2"/>
              <a:buChar char="§"/>
              <a:defRPr/>
            </a:pPr>
            <a:r>
              <a:rPr lang="en-US" sz="3200" dirty="0" smtClean="0">
                <a:solidFill>
                  <a:schemeClr val="tx1"/>
                </a:solidFill>
              </a:rPr>
              <a:t>Usually </a:t>
            </a:r>
            <a:r>
              <a:rPr lang="en-US" sz="3200" dirty="0">
                <a:solidFill>
                  <a:schemeClr val="tx1"/>
                </a:solidFill>
              </a:rPr>
              <a:t>appears 3-6 weeks after the chancre appears</a:t>
            </a:r>
          </a:p>
          <a:p>
            <a:pPr marL="342900" indent="-342900" algn="l">
              <a:spcBef>
                <a:spcPct val="20000"/>
              </a:spcBef>
              <a:buClr>
                <a:srgbClr val="FF0000"/>
              </a:buClr>
              <a:buSzPct val="80000"/>
              <a:buFont typeface="Wingdings" pitchFamily="2" charset="2"/>
              <a:buChar char="§"/>
              <a:defRPr/>
            </a:pPr>
            <a:r>
              <a:rPr lang="en-US" sz="3200" dirty="0">
                <a:solidFill>
                  <a:schemeClr val="tx1"/>
                </a:solidFill>
              </a:rPr>
              <a:t>Characterized by brown sores about the size of a penny, does not itch</a:t>
            </a:r>
          </a:p>
          <a:p>
            <a:pPr marL="342900" indent="-342900" algn="l">
              <a:spcBef>
                <a:spcPct val="20000"/>
              </a:spcBef>
              <a:buClr>
                <a:srgbClr val="FF0000"/>
              </a:buClr>
              <a:buSzPct val="80000"/>
              <a:buFont typeface="Wingdings" pitchFamily="2" charset="2"/>
              <a:buChar char="§"/>
              <a:defRPr/>
            </a:pPr>
            <a:r>
              <a:rPr lang="en-US" sz="3200" dirty="0">
                <a:solidFill>
                  <a:schemeClr val="tx1"/>
                </a:solidFill>
              </a:rPr>
              <a:t>Typically </a:t>
            </a:r>
            <a:r>
              <a:rPr lang="en-US" sz="3200" dirty="0" smtClean="0">
                <a:solidFill>
                  <a:schemeClr val="tx1"/>
                </a:solidFill>
              </a:rPr>
              <a:t>on </a:t>
            </a:r>
            <a:r>
              <a:rPr lang="en-US" sz="3200" dirty="0">
                <a:solidFill>
                  <a:schemeClr val="tx1"/>
                </a:solidFill>
              </a:rPr>
              <a:t>the palms of the hands and soles of the feet, can be on other parts of the body</a:t>
            </a:r>
          </a:p>
          <a:p>
            <a:pPr marL="342900" indent="-342900" algn="l">
              <a:spcBef>
                <a:spcPct val="20000"/>
              </a:spcBef>
              <a:buClr>
                <a:srgbClr val="FF0000"/>
              </a:buClr>
              <a:buSzPct val="80000"/>
              <a:buFont typeface="Wingdings" pitchFamily="2" charset="2"/>
              <a:buChar char="§"/>
              <a:defRPr/>
            </a:pPr>
            <a:r>
              <a:rPr lang="en-US" sz="3200" dirty="0">
                <a:solidFill>
                  <a:schemeClr val="tx1"/>
                </a:solidFill>
              </a:rPr>
              <a:t>Flu-like symptoms, patchy hair loss, swollen lymph glands</a:t>
            </a:r>
            <a:endParaRPr lang="en-US" sz="3200" dirty="0">
              <a:solidFill>
                <a:schemeClr val="tx1"/>
              </a:solidFill>
              <a:cs typeface="Times New Roman" pitchFamily="18" charset="0"/>
            </a:endParaRPr>
          </a:p>
          <a:p>
            <a:pPr algn="l"/>
            <a:endParaRPr lang="en-US" sz="3200" dirty="0"/>
          </a:p>
        </p:txBody>
      </p:sp>
      <p:sp>
        <p:nvSpPr>
          <p:cNvPr id="7" name="TextBox 6"/>
          <p:cNvSpPr txBox="1"/>
          <p:nvPr/>
        </p:nvSpPr>
        <p:spPr>
          <a:xfrm>
            <a:off x="1126416" y="1870111"/>
            <a:ext cx="1731981" cy="461665"/>
          </a:xfrm>
          <a:prstGeom prst="rect">
            <a:avLst/>
          </a:prstGeom>
          <a:noFill/>
        </p:spPr>
        <p:txBody>
          <a:bodyPr wrap="square" rtlCol="0">
            <a:spAutoFit/>
          </a:bodyPr>
          <a:lstStyle/>
          <a:p>
            <a:r>
              <a:rPr lang="en-US" sz="2400" b="1" i="1" dirty="0" smtClean="0"/>
              <a:t>Rash:</a:t>
            </a:r>
            <a:endParaRPr lang="en-US" sz="2400" b="1" i="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360" y="2471625"/>
            <a:ext cx="2380941" cy="2380941"/>
          </a:xfrm>
          <a:prstGeom prst="rect">
            <a:avLst/>
          </a:prstGeom>
        </p:spPr>
      </p:pic>
    </p:spTree>
    <p:extLst>
      <p:ext uri="{BB962C8B-B14F-4D97-AF65-F5344CB8AC3E}">
        <p14:creationId xmlns:p14="http://schemas.microsoft.com/office/powerpoint/2010/main" val="37428167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smtClean="0">
                <a:solidFill>
                  <a:srgbClr val="FF0000"/>
                </a:solidFill>
              </a:rPr>
              <a:t>Tertiary (</a:t>
            </a:r>
            <a:r>
              <a:rPr lang="en-US" i="1" cap="none" dirty="0" smtClean="0">
                <a:solidFill>
                  <a:srgbClr val="FF0000"/>
                </a:solidFill>
              </a:rPr>
              <a:t>latent</a:t>
            </a:r>
            <a:r>
              <a:rPr lang="en-US" i="1" dirty="0" smtClean="0">
                <a:solidFill>
                  <a:srgbClr val="FF0000"/>
                </a:solidFill>
              </a:rPr>
              <a:t>) Syphilis:</a:t>
            </a:r>
            <a:endParaRPr lang="en-US" i="1" dirty="0">
              <a:solidFill>
                <a:srgbClr val="FF0000"/>
              </a:solidFill>
            </a:endParaRPr>
          </a:p>
        </p:txBody>
      </p:sp>
      <p:sp>
        <p:nvSpPr>
          <p:cNvPr id="6" name="Content Placeholder 5"/>
          <p:cNvSpPr>
            <a:spLocks noGrp="1"/>
          </p:cNvSpPr>
          <p:nvPr>
            <p:ph idx="1"/>
          </p:nvPr>
        </p:nvSpPr>
        <p:spPr>
          <a:xfrm>
            <a:off x="2231136" y="2638043"/>
            <a:ext cx="7729728" cy="3952327"/>
          </a:xfrm>
        </p:spPr>
        <p:txBody>
          <a:bodyPr>
            <a:normAutofit/>
          </a:bodyPr>
          <a:lstStyle/>
          <a:p>
            <a:r>
              <a:rPr lang="en-US" dirty="0" smtClean="0"/>
              <a:t>No signs and symptoms</a:t>
            </a:r>
          </a:p>
          <a:p>
            <a:r>
              <a:rPr lang="en-US" dirty="0" smtClean="0"/>
              <a:t>Disease no longer contagious</a:t>
            </a:r>
          </a:p>
          <a:p>
            <a:r>
              <a:rPr lang="en-US" dirty="0" smtClean="0"/>
              <a:t>Infection detected only by a </a:t>
            </a:r>
            <a:r>
              <a:rPr lang="en-US" dirty="0" smtClean="0"/>
              <a:t>blood </a:t>
            </a:r>
            <a:r>
              <a:rPr lang="en-US" dirty="0" smtClean="0"/>
              <a:t>test</a:t>
            </a:r>
          </a:p>
          <a:p>
            <a:r>
              <a:rPr lang="en-US" dirty="0" smtClean="0"/>
              <a:t>Disease progresses to final stage</a:t>
            </a:r>
          </a:p>
          <a:p>
            <a:r>
              <a:rPr lang="en-US" dirty="0" smtClean="0"/>
              <a:t>Bacterial damage to the heart, eyes, brain, nervous system, bones, joints, or almost any other part of the body</a:t>
            </a:r>
          </a:p>
          <a:p>
            <a:r>
              <a:rPr lang="en-US" dirty="0" smtClean="0"/>
              <a:t>This stage can last for years, or even decades</a:t>
            </a:r>
          </a:p>
          <a:p>
            <a:r>
              <a:rPr lang="en-US" dirty="0" smtClean="0"/>
              <a:t>The final stage can result in mental illness, blindness, other neurological problems, heart disease and death</a:t>
            </a:r>
            <a:endParaRPr lang="en-US" dirty="0"/>
          </a:p>
        </p:txBody>
      </p:sp>
    </p:spTree>
    <p:extLst>
      <p:ext uri="{BB962C8B-B14F-4D97-AF65-F5344CB8AC3E}">
        <p14:creationId xmlns:p14="http://schemas.microsoft.com/office/powerpoint/2010/main" val="4056603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Syphilis</a:t>
            </a:r>
            <a:endParaRPr lang="en-US" dirty="0"/>
          </a:p>
        </p:txBody>
      </p:sp>
      <p:sp>
        <p:nvSpPr>
          <p:cNvPr id="3" name="Content Placeholder 2"/>
          <p:cNvSpPr>
            <a:spLocks noGrp="1"/>
          </p:cNvSpPr>
          <p:nvPr>
            <p:ph idx="1"/>
          </p:nvPr>
        </p:nvSpPr>
        <p:spPr/>
        <p:txBody>
          <a:bodyPr>
            <a:normAutofit/>
          </a:bodyPr>
          <a:lstStyle/>
          <a:p>
            <a:pPr marL="342900" indent="-342900">
              <a:lnSpc>
                <a:spcPct val="90000"/>
              </a:lnSpc>
              <a:spcBef>
                <a:spcPct val="20000"/>
              </a:spcBef>
              <a:buClr>
                <a:schemeClr val="tx2"/>
              </a:buClr>
              <a:buSzPct val="80000"/>
              <a:buFont typeface="Wingdings" pitchFamily="2" charset="2"/>
              <a:buChar char="§"/>
              <a:defRPr/>
            </a:pPr>
            <a:r>
              <a:rPr lang="en-US" sz="2400" dirty="0"/>
              <a:t>A woman passes the infection to her baby during pregnancy (primary or secondary syphilis)</a:t>
            </a:r>
          </a:p>
          <a:p>
            <a:pPr marL="342900" indent="-342900">
              <a:lnSpc>
                <a:spcPct val="90000"/>
              </a:lnSpc>
              <a:spcBef>
                <a:spcPct val="20000"/>
              </a:spcBef>
              <a:buClr>
                <a:schemeClr val="tx2"/>
              </a:buClr>
              <a:buSzPct val="80000"/>
              <a:buFont typeface="Wingdings" pitchFamily="2" charset="2"/>
              <a:buChar char="§"/>
              <a:defRPr/>
            </a:pPr>
            <a:r>
              <a:rPr lang="en-US" sz="2400" dirty="0"/>
              <a:t>Can result in miscarriage or stillbirth </a:t>
            </a:r>
          </a:p>
          <a:p>
            <a:pPr marL="342900" indent="-342900">
              <a:lnSpc>
                <a:spcPct val="90000"/>
              </a:lnSpc>
              <a:spcBef>
                <a:spcPct val="20000"/>
              </a:spcBef>
              <a:buClr>
                <a:schemeClr val="tx2"/>
              </a:buClr>
              <a:buSzPct val="80000"/>
              <a:buFont typeface="Wingdings" pitchFamily="2" charset="2"/>
              <a:buChar char="§"/>
              <a:defRPr/>
            </a:pPr>
            <a:r>
              <a:rPr lang="en-US" sz="2400" dirty="0"/>
              <a:t>Surviving babies may have serious problems of the brain, liver, and other organs</a:t>
            </a:r>
          </a:p>
          <a:p>
            <a:pPr marL="342900" indent="-342900">
              <a:lnSpc>
                <a:spcPct val="90000"/>
              </a:lnSpc>
              <a:spcBef>
                <a:spcPct val="20000"/>
              </a:spcBef>
              <a:buClr>
                <a:schemeClr val="tx2"/>
              </a:buClr>
              <a:buSzPct val="80000"/>
              <a:buFont typeface="Wingdings" pitchFamily="2" charset="2"/>
              <a:buChar char="§"/>
              <a:defRPr/>
            </a:pPr>
            <a:r>
              <a:rPr lang="en-US" sz="2400" dirty="0"/>
              <a:t>Fatal or cause lifelong disabilities</a:t>
            </a:r>
          </a:p>
          <a:p>
            <a:pPr marL="342900" indent="-342900">
              <a:lnSpc>
                <a:spcPct val="90000"/>
              </a:lnSpc>
              <a:spcBef>
                <a:spcPct val="20000"/>
              </a:spcBef>
              <a:buClr>
                <a:schemeClr val="tx2"/>
              </a:buClr>
              <a:buSzPct val="80000"/>
              <a:buFont typeface="Wingdings" pitchFamily="2" charset="2"/>
              <a:buChar char="§"/>
              <a:defRPr/>
            </a:pPr>
            <a:r>
              <a:rPr lang="en-US" sz="2400" dirty="0"/>
              <a:t>Nevada requires testing in first and third trimesters</a:t>
            </a:r>
          </a:p>
        </p:txBody>
      </p:sp>
    </p:spTree>
    <p:extLst>
      <p:ext uri="{BB962C8B-B14F-4D97-AF65-F5344CB8AC3E}">
        <p14:creationId xmlns:p14="http://schemas.microsoft.com/office/powerpoint/2010/main" val="1932251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solidDmnd">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Syphilis</a:t>
            </a:r>
            <a:endParaRPr lang="en-US" dirty="0"/>
          </a:p>
        </p:txBody>
      </p:sp>
      <p:sp>
        <p:nvSpPr>
          <p:cNvPr id="3" name="Content Placeholder 2"/>
          <p:cNvSpPr>
            <a:spLocks noGrp="1"/>
          </p:cNvSpPr>
          <p:nvPr>
            <p:ph idx="1"/>
          </p:nvPr>
        </p:nvSpPr>
        <p:spPr/>
        <p:txBody>
          <a:bodyPr/>
          <a:lstStyle/>
          <a:p>
            <a:pPr marL="342900" indent="-342900">
              <a:spcBef>
                <a:spcPct val="20000"/>
              </a:spcBef>
              <a:buClr>
                <a:schemeClr val="tx2"/>
              </a:buClr>
              <a:buFont typeface="Wingdings" pitchFamily="2" charset="2"/>
              <a:buChar char="§"/>
              <a:defRPr/>
            </a:pPr>
            <a:r>
              <a:rPr lang="en-US" sz="2400" dirty="0">
                <a:solidFill>
                  <a:schemeClr val="tx1"/>
                </a:solidFill>
                <a:cs typeface="Times New Roman" pitchFamily="18" charset="0"/>
              </a:rPr>
              <a:t>Fluid from chancre (sore) can be examined using a dark field microscope </a:t>
            </a:r>
          </a:p>
          <a:p>
            <a:pPr marL="342900" indent="-342900">
              <a:spcBef>
                <a:spcPct val="20000"/>
              </a:spcBef>
              <a:buClr>
                <a:schemeClr val="tx2"/>
              </a:buClr>
              <a:buFont typeface="Wingdings" pitchFamily="2" charset="2"/>
              <a:buChar char="§"/>
              <a:defRPr/>
            </a:pPr>
            <a:r>
              <a:rPr lang="en-US" sz="2400" dirty="0">
                <a:solidFill>
                  <a:srgbClr val="FF0000"/>
                </a:solidFill>
                <a:cs typeface="Times New Roman" pitchFamily="18" charset="0"/>
              </a:rPr>
              <a:t>Blood</a:t>
            </a:r>
            <a:r>
              <a:rPr lang="en-US" sz="2400" dirty="0">
                <a:solidFill>
                  <a:srgbClr val="FF0000"/>
                </a:solidFill>
                <a:cs typeface="Tahoma" pitchFamily="34" charset="0"/>
              </a:rPr>
              <a:t> tests </a:t>
            </a:r>
            <a:r>
              <a:rPr lang="en-US" sz="2400" dirty="0">
                <a:solidFill>
                  <a:schemeClr val="tx1"/>
                </a:solidFill>
                <a:cs typeface="Tahoma" pitchFamily="34" charset="0"/>
              </a:rPr>
              <a:t>for syphilis (most commonly used test)</a:t>
            </a:r>
          </a:p>
          <a:p>
            <a:endParaRPr lang="en-US" dirty="0">
              <a:solidFill>
                <a:schemeClr val="tx1"/>
              </a:solidFill>
            </a:endParaRPr>
          </a:p>
        </p:txBody>
      </p:sp>
    </p:spTree>
    <p:extLst>
      <p:ext uri="{BB962C8B-B14F-4D97-AF65-F5344CB8AC3E}">
        <p14:creationId xmlns:p14="http://schemas.microsoft.com/office/powerpoint/2010/main" val="1077562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for Syphilis</a:t>
            </a:r>
            <a:endParaRPr lang="en-US" dirty="0"/>
          </a:p>
        </p:txBody>
      </p:sp>
      <p:sp>
        <p:nvSpPr>
          <p:cNvPr id="3" name="Content Placeholder 2"/>
          <p:cNvSpPr>
            <a:spLocks noGrp="1"/>
          </p:cNvSpPr>
          <p:nvPr>
            <p:ph idx="1"/>
          </p:nvPr>
        </p:nvSpPr>
        <p:spPr/>
        <p:txBody>
          <a:bodyPr/>
          <a:lstStyle/>
          <a:p>
            <a:pPr marL="342900" indent="-342900">
              <a:spcBef>
                <a:spcPct val="20000"/>
              </a:spcBef>
              <a:buClr>
                <a:srgbClr val="FF0000"/>
              </a:buClr>
              <a:buSzPct val="80000"/>
              <a:buNone/>
              <a:defRPr/>
            </a:pPr>
            <a:r>
              <a:rPr lang="en-US" sz="2000" dirty="0">
                <a:solidFill>
                  <a:srgbClr val="FF0000"/>
                </a:solidFill>
              </a:rPr>
              <a:t>Primary, Secondary, and Early Latent Syphilis</a:t>
            </a:r>
          </a:p>
          <a:p>
            <a:pPr marL="342900" indent="-342900">
              <a:spcBef>
                <a:spcPct val="20000"/>
              </a:spcBef>
              <a:buClr>
                <a:schemeClr val="hlink"/>
              </a:buClr>
              <a:buSzPct val="80000"/>
              <a:buFont typeface="Wingdings" pitchFamily="2" charset="2"/>
              <a:buChar char="§"/>
              <a:defRPr/>
            </a:pPr>
            <a:r>
              <a:rPr lang="en-US" dirty="0" smtClean="0"/>
              <a:t>Penecillin</a:t>
            </a:r>
            <a:r>
              <a:rPr lang="en-US" dirty="0"/>
              <a:t>:</a:t>
            </a:r>
            <a:r>
              <a:rPr lang="en-US" dirty="0" smtClean="0"/>
              <a:t>1 </a:t>
            </a:r>
            <a:r>
              <a:rPr lang="en-US" dirty="0"/>
              <a:t>time injection</a:t>
            </a:r>
          </a:p>
          <a:p>
            <a:pPr marL="342900" indent="-342900">
              <a:spcBef>
                <a:spcPct val="20000"/>
              </a:spcBef>
              <a:buClr>
                <a:schemeClr val="hlink"/>
              </a:buClr>
              <a:buSzPct val="80000"/>
              <a:buNone/>
              <a:defRPr/>
            </a:pPr>
            <a:r>
              <a:rPr lang="en-US" sz="2000" dirty="0">
                <a:solidFill>
                  <a:srgbClr val="FF0000"/>
                </a:solidFill>
              </a:rPr>
              <a:t>Late Latent or Latent Syphilis of Unknown Duration</a:t>
            </a:r>
          </a:p>
          <a:p>
            <a:pPr marL="342900" indent="-342900">
              <a:spcBef>
                <a:spcPct val="20000"/>
              </a:spcBef>
              <a:buClr>
                <a:schemeClr val="hlink"/>
              </a:buClr>
              <a:buSzPct val="80000"/>
              <a:buFont typeface="Wingdings" pitchFamily="2" charset="2"/>
              <a:buChar char="§"/>
              <a:defRPr/>
            </a:pPr>
            <a:r>
              <a:rPr lang="en-US" dirty="0" smtClean="0"/>
              <a:t>Penicillin injection: </a:t>
            </a:r>
            <a:r>
              <a:rPr lang="en-US" dirty="0"/>
              <a:t>1 time a week x 3 weeks</a:t>
            </a:r>
          </a:p>
          <a:p>
            <a:pPr marL="342900" indent="-342900">
              <a:spcBef>
                <a:spcPct val="20000"/>
              </a:spcBef>
              <a:buClr>
                <a:schemeClr val="hlink"/>
              </a:buClr>
              <a:buSzPct val="80000"/>
              <a:buNone/>
              <a:defRPr/>
            </a:pPr>
            <a:r>
              <a:rPr lang="en-US" sz="2000" dirty="0">
                <a:solidFill>
                  <a:srgbClr val="FF0000"/>
                </a:solidFill>
              </a:rPr>
              <a:t>Neurosyphilis and Congenital Syphilis</a:t>
            </a:r>
          </a:p>
          <a:p>
            <a:pPr marL="342900" indent="-342900">
              <a:spcBef>
                <a:spcPct val="20000"/>
              </a:spcBef>
              <a:buClr>
                <a:schemeClr val="hlink"/>
              </a:buClr>
              <a:buSzPct val="80000"/>
              <a:buFont typeface="Wingdings" pitchFamily="2" charset="2"/>
              <a:buChar char="§"/>
              <a:defRPr/>
            </a:pPr>
            <a:r>
              <a:rPr lang="en-US" dirty="0"/>
              <a:t>IV or IM in the hospital</a:t>
            </a:r>
          </a:p>
          <a:p>
            <a:pPr marL="342900" indent="-342900">
              <a:spcBef>
                <a:spcPct val="20000"/>
              </a:spcBef>
              <a:buClr>
                <a:schemeClr val="hlink"/>
              </a:buClr>
              <a:buSzPct val="80000"/>
              <a:buFont typeface="Wingdings" pitchFamily="2" charset="2"/>
              <a:buChar char="§"/>
              <a:defRPr/>
            </a:pPr>
            <a:endParaRPr lang="en-US" dirty="0"/>
          </a:p>
          <a:p>
            <a:pPr marL="342900" indent="-342900">
              <a:spcBef>
                <a:spcPct val="20000"/>
              </a:spcBef>
              <a:buClr>
                <a:schemeClr val="hlink"/>
              </a:buClr>
              <a:buSzPct val="80000"/>
              <a:buNone/>
              <a:defRPr/>
            </a:pPr>
            <a:r>
              <a:rPr lang="en-US" dirty="0">
                <a:cs typeface="Times New Roman" pitchFamily="18" charset="0"/>
              </a:rPr>
              <a:t>*Oral antibiotics can be taken if allergic to penicillin</a:t>
            </a:r>
          </a:p>
          <a:p>
            <a:endParaRPr lang="en-US" dirty="0"/>
          </a:p>
        </p:txBody>
      </p:sp>
    </p:spTree>
    <p:extLst>
      <p:ext uri="{BB962C8B-B14F-4D97-AF65-F5344CB8AC3E}">
        <p14:creationId xmlns:p14="http://schemas.microsoft.com/office/powerpoint/2010/main" val="99022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Viral </a:t>
            </a:r>
            <a:r>
              <a:rPr lang="en-US" dirty="0" err="1" smtClean="0"/>
              <a:t>STi</a:t>
            </a:r>
            <a:r>
              <a:rPr lang="en-US" cap="none" dirty="0" err="1" smtClean="0"/>
              <a:t>s</a:t>
            </a:r>
            <a:endParaRPr lang="en-US" cap="none"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54337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9418" y="892975"/>
            <a:ext cx="7729728" cy="1188720"/>
          </a:xfrm>
          <a:solidFill>
            <a:srgbClr val="C00000"/>
          </a:solidFill>
        </p:spPr>
        <p:txBody>
          <a:bodyPr/>
          <a:lstStyle/>
          <a:p>
            <a:r>
              <a:rPr lang="en-US" b="1" dirty="0" smtClean="0"/>
              <a:t>Herpes</a:t>
            </a:r>
            <a:endParaRPr lang="en-US" b="1" dirty="0"/>
          </a:p>
        </p:txBody>
      </p:sp>
      <p:sp>
        <p:nvSpPr>
          <p:cNvPr id="5" name="Content Placeholder 4"/>
          <p:cNvSpPr>
            <a:spLocks noGrp="1"/>
          </p:cNvSpPr>
          <p:nvPr>
            <p:ph sz="half" idx="1"/>
          </p:nvPr>
        </p:nvSpPr>
        <p:spPr/>
        <p:txBody>
          <a:bodyPr/>
          <a:lstStyle/>
          <a:p>
            <a:pPr>
              <a:defRPr/>
            </a:pPr>
            <a:r>
              <a:rPr lang="en-US" sz="2000" dirty="0"/>
              <a:t>Ulcerative infection (breaks the skin)</a:t>
            </a:r>
          </a:p>
          <a:p>
            <a:pPr>
              <a:defRPr/>
            </a:pPr>
            <a:r>
              <a:rPr lang="en-US" sz="2000" dirty="0"/>
              <a:t>Contagious before, during and after an outbreak</a:t>
            </a:r>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38888" y="2549562"/>
            <a:ext cx="4270375" cy="2791177"/>
          </a:xfrm>
        </p:spPr>
      </p:pic>
    </p:spTree>
    <p:extLst>
      <p:ext uri="{BB962C8B-B14F-4D97-AF65-F5344CB8AC3E}">
        <p14:creationId xmlns:p14="http://schemas.microsoft.com/office/powerpoint/2010/main" val="504157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C00000"/>
          </a:solidFill>
        </p:spPr>
        <p:txBody>
          <a:bodyPr/>
          <a:lstStyle/>
          <a:p>
            <a:r>
              <a:rPr lang="en-US" b="1" dirty="0">
                <a:solidFill>
                  <a:schemeClr val="tx1"/>
                </a:solidFill>
              </a:rPr>
              <a:t>Human Papillomavirus (HPV</a:t>
            </a:r>
            <a:r>
              <a:rPr lang="en-US" b="1" dirty="0">
                <a:solidFill>
                  <a:schemeClr val="tx2"/>
                </a:solidFill>
              </a:rPr>
              <a:t>)</a:t>
            </a:r>
            <a:r>
              <a:rPr lang="en-US" dirty="0">
                <a:solidFill>
                  <a:schemeClr val="tx2"/>
                </a:solidFill>
                <a:effectLst>
                  <a:outerShdw blurRad="38100" dist="38100" dir="2700000" algn="tl">
                    <a:srgbClr val="000000"/>
                  </a:outerShdw>
                </a:effectLst>
              </a:rPr>
              <a:t/>
            </a:r>
            <a:br>
              <a:rPr lang="en-US" dirty="0">
                <a:solidFill>
                  <a:schemeClr val="tx2"/>
                </a:solidFill>
                <a:effectLst>
                  <a:outerShdw blurRad="38100" dist="38100" dir="2700000" algn="tl">
                    <a:srgbClr val="000000"/>
                  </a:outerShdw>
                </a:effectLst>
              </a:rPr>
            </a:br>
            <a:endParaRPr lang="en-US" dirty="0"/>
          </a:p>
        </p:txBody>
      </p:sp>
      <p:sp>
        <p:nvSpPr>
          <p:cNvPr id="6" name="Content Placeholder 5"/>
          <p:cNvSpPr>
            <a:spLocks noGrp="1"/>
          </p:cNvSpPr>
          <p:nvPr>
            <p:ph idx="1"/>
          </p:nvPr>
        </p:nvSpPr>
        <p:spPr/>
        <p:txBody>
          <a:bodyPr>
            <a:normAutofit fontScale="92500" lnSpcReduction="10000"/>
          </a:bodyPr>
          <a:lstStyle/>
          <a:p>
            <a:pPr marL="342900" indent="-342900">
              <a:spcBef>
                <a:spcPct val="20000"/>
              </a:spcBef>
              <a:buClr>
                <a:schemeClr val="tx2"/>
              </a:buClr>
              <a:buFont typeface="Wingdings" pitchFamily="2" charset="2"/>
              <a:buChar char="§"/>
              <a:defRPr/>
            </a:pPr>
            <a:r>
              <a:rPr lang="en-US" sz="2000" b="1" u="sng" dirty="0" smtClean="0">
                <a:solidFill>
                  <a:schemeClr val="tx1"/>
                </a:solidFill>
              </a:rPr>
              <a:t>80% of adults/teens will have HPV in their life</a:t>
            </a:r>
            <a:endParaRPr lang="en-US" sz="2000" dirty="0">
              <a:solidFill>
                <a:schemeClr val="tx1"/>
              </a:solidFill>
            </a:endParaRPr>
          </a:p>
          <a:p>
            <a:pPr marL="342900" indent="-342900">
              <a:spcBef>
                <a:spcPct val="20000"/>
              </a:spcBef>
              <a:buClr>
                <a:schemeClr val="tx2"/>
              </a:buClr>
              <a:buFont typeface="Wingdings" pitchFamily="2" charset="2"/>
              <a:buChar char="§"/>
              <a:defRPr/>
            </a:pPr>
            <a:r>
              <a:rPr lang="en-US" sz="2000" dirty="0">
                <a:solidFill>
                  <a:schemeClr val="tx1"/>
                </a:solidFill>
              </a:rPr>
              <a:t>Don’t forget the males!</a:t>
            </a:r>
          </a:p>
          <a:p>
            <a:pPr marL="342900" indent="-342900">
              <a:spcBef>
                <a:spcPct val="20000"/>
              </a:spcBef>
              <a:buClr>
                <a:schemeClr val="tx2"/>
              </a:buClr>
              <a:buFont typeface="Wingdings" pitchFamily="2" charset="2"/>
              <a:buChar char="§"/>
              <a:defRPr/>
            </a:pPr>
            <a:r>
              <a:rPr lang="en-US" sz="2000" dirty="0">
                <a:solidFill>
                  <a:schemeClr val="tx1"/>
                </a:solidFill>
                <a:cs typeface="Arial" charset="0"/>
              </a:rPr>
              <a:t>An estimated </a:t>
            </a:r>
            <a:r>
              <a:rPr lang="en-US" sz="2000" dirty="0" smtClean="0">
                <a:solidFill>
                  <a:schemeClr val="tx1"/>
                </a:solidFill>
                <a:cs typeface="Arial" charset="0"/>
              </a:rPr>
              <a:t>80 </a:t>
            </a:r>
            <a:r>
              <a:rPr lang="en-US" sz="2000" dirty="0">
                <a:solidFill>
                  <a:schemeClr val="tx1"/>
                </a:solidFill>
                <a:cs typeface="Arial" charset="0"/>
              </a:rPr>
              <a:t>million people in the US are infected with HPV</a:t>
            </a:r>
          </a:p>
          <a:p>
            <a:pPr marL="342900" indent="-342900">
              <a:spcBef>
                <a:spcPct val="20000"/>
              </a:spcBef>
              <a:buClr>
                <a:schemeClr val="tx2"/>
              </a:buClr>
              <a:buFont typeface="Wingdings" pitchFamily="2" charset="2"/>
              <a:buChar char="§"/>
              <a:defRPr/>
            </a:pPr>
            <a:r>
              <a:rPr lang="en-US" sz="2000" dirty="0" smtClean="0">
                <a:solidFill>
                  <a:schemeClr val="tx1"/>
                </a:solidFill>
              </a:rPr>
              <a:t>HPV </a:t>
            </a:r>
            <a:r>
              <a:rPr lang="en-US" sz="2000" dirty="0">
                <a:solidFill>
                  <a:schemeClr val="tx1"/>
                </a:solidFill>
              </a:rPr>
              <a:t>is the primary cause of reproductive organ cancers</a:t>
            </a:r>
          </a:p>
          <a:p>
            <a:pPr marL="342900" indent="-342900">
              <a:spcBef>
                <a:spcPct val="20000"/>
              </a:spcBef>
              <a:buClr>
                <a:schemeClr val="tx2"/>
              </a:buClr>
              <a:buFont typeface="Wingdings" pitchFamily="2" charset="2"/>
              <a:buChar char="§"/>
              <a:defRPr/>
            </a:pPr>
            <a:r>
              <a:rPr lang="en-US" sz="2000" dirty="0">
                <a:solidFill>
                  <a:schemeClr val="tx1"/>
                </a:solidFill>
              </a:rPr>
              <a:t>Emerging cause of oral cancer </a:t>
            </a:r>
            <a:endParaRPr lang="en-US" sz="2000" dirty="0">
              <a:solidFill>
                <a:schemeClr val="tx1"/>
              </a:solidFill>
              <a:cs typeface="Times New Roman" pitchFamily="18" charset="0"/>
            </a:endParaRPr>
          </a:p>
          <a:p>
            <a:pPr marL="342900" indent="-342900">
              <a:spcBef>
                <a:spcPct val="20000"/>
              </a:spcBef>
              <a:buClr>
                <a:schemeClr val="tx2"/>
              </a:buClr>
              <a:buFont typeface="Wingdings" pitchFamily="2" charset="2"/>
              <a:buChar char="§"/>
              <a:defRPr/>
            </a:pPr>
            <a:r>
              <a:rPr lang="en-US" sz="2000" dirty="0">
                <a:solidFill>
                  <a:schemeClr val="tx1"/>
                </a:solidFill>
              </a:rPr>
              <a:t>Approximately 100 types of HPV, 30 of which infects the genital tract</a:t>
            </a:r>
          </a:p>
          <a:p>
            <a:pPr marL="800100" lvl="1" indent="-342900">
              <a:spcBef>
                <a:spcPct val="20000"/>
              </a:spcBef>
              <a:buClr>
                <a:schemeClr val="tx2"/>
              </a:buClr>
              <a:buFont typeface="Wingdings" pitchFamily="2" charset="2"/>
              <a:buChar char="§"/>
              <a:defRPr/>
            </a:pPr>
            <a:r>
              <a:rPr lang="en-US" sz="2000" dirty="0">
                <a:solidFill>
                  <a:schemeClr val="tx1"/>
                </a:solidFill>
                <a:latin typeface="Comic Sans MS" pitchFamily="66" charset="0"/>
                <a:cs typeface="Times New Roman" pitchFamily="18" charset="0"/>
              </a:rPr>
              <a:t>4 </a:t>
            </a:r>
            <a:r>
              <a:rPr lang="en-US" sz="2000" dirty="0">
                <a:solidFill>
                  <a:schemeClr val="tx1"/>
                </a:solidFill>
                <a:cs typeface="Times New Roman" pitchFamily="18" charset="0"/>
              </a:rPr>
              <a:t>are most closely linked to genital cancers</a:t>
            </a:r>
            <a:endParaRPr lang="en-US" sz="2000" dirty="0">
              <a:solidFill>
                <a:schemeClr val="tx1"/>
              </a:solidFill>
              <a:latin typeface="Comic Sans MS" pitchFamily="66" charset="0"/>
              <a:cs typeface="Times New Roman" pitchFamily="18" charset="0"/>
            </a:endParaRPr>
          </a:p>
          <a:p>
            <a:pPr marL="342900" indent="-342900">
              <a:spcBef>
                <a:spcPct val="20000"/>
              </a:spcBef>
              <a:buClr>
                <a:schemeClr val="tx2"/>
              </a:buClr>
              <a:buFont typeface="Wingdings" pitchFamily="2" charset="2"/>
              <a:buChar char="§"/>
              <a:defRPr/>
            </a:pPr>
            <a:r>
              <a:rPr lang="en-US" sz="2000" dirty="0">
                <a:solidFill>
                  <a:schemeClr val="tx1"/>
                </a:solidFill>
              </a:rPr>
              <a:t>Not all HPV infections cause visible warts</a:t>
            </a:r>
            <a:r>
              <a:rPr lang="en-US" sz="2000" b="1" dirty="0">
                <a:solidFill>
                  <a:schemeClr val="tx1"/>
                </a:solidFill>
              </a:rPr>
              <a:t> </a:t>
            </a:r>
          </a:p>
          <a:p>
            <a:pPr marL="342900" indent="-342900">
              <a:spcBef>
                <a:spcPct val="20000"/>
              </a:spcBef>
              <a:buClr>
                <a:schemeClr val="tx2"/>
              </a:buClr>
              <a:buFont typeface="Wingdings" pitchFamily="2" charset="2"/>
              <a:buChar char="§"/>
              <a:defRPr/>
            </a:pPr>
            <a:r>
              <a:rPr lang="en-US" sz="2000" b="1" dirty="0">
                <a:solidFill>
                  <a:schemeClr val="tx1"/>
                </a:solidFill>
              </a:rPr>
              <a:t>Vaccine up to age 26 to protect against 4 strains of HPV</a:t>
            </a:r>
          </a:p>
          <a:p>
            <a:endParaRPr lang="en-US" dirty="0"/>
          </a:p>
        </p:txBody>
      </p:sp>
    </p:spTree>
    <p:extLst>
      <p:ext uri="{BB962C8B-B14F-4D97-AF65-F5344CB8AC3E}">
        <p14:creationId xmlns:p14="http://schemas.microsoft.com/office/powerpoint/2010/main" val="4718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5753" y="2638425"/>
            <a:ext cx="5900495" cy="3101975"/>
          </a:xfrm>
        </p:spPr>
      </p:pic>
    </p:spTree>
    <p:extLst>
      <p:ext uri="{BB962C8B-B14F-4D97-AF65-F5344CB8AC3E}">
        <p14:creationId xmlns:p14="http://schemas.microsoft.com/office/powerpoint/2010/main" val="2166526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a:bodyPr>
          <a:lstStyle/>
          <a:p>
            <a:r>
              <a:rPr lang="en-US" b="1" dirty="0">
                <a:solidFill>
                  <a:schemeClr val="tx1"/>
                </a:solidFill>
              </a:rPr>
              <a:t>Genital Warts </a:t>
            </a:r>
            <a:r>
              <a:rPr lang="en-US" b="1" dirty="0" smtClean="0">
                <a:solidFill>
                  <a:schemeClr val="tx1"/>
                </a:solidFill>
              </a:rPr>
              <a:t>(</a:t>
            </a:r>
            <a:r>
              <a:rPr lang="en-US" b="1" dirty="0">
                <a:solidFill>
                  <a:schemeClr val="tx1"/>
                </a:solidFill>
              </a:rPr>
              <a:t>HPV)</a:t>
            </a:r>
            <a:r>
              <a:rPr lang="en-US" dirty="0">
                <a:solidFill>
                  <a:schemeClr val="tx2"/>
                </a:solidFill>
              </a:rPr>
              <a:t/>
            </a:r>
            <a:br>
              <a:rPr lang="en-US" dirty="0">
                <a:solidFill>
                  <a:schemeClr val="tx2"/>
                </a:solidFill>
              </a:rPr>
            </a:br>
            <a:endParaRPr lang="en-US" dirty="0"/>
          </a:p>
        </p:txBody>
      </p:sp>
      <p:pic>
        <p:nvPicPr>
          <p:cNvPr id="4" name="Picture 10" descr="http://www.thebody.com/sowadsky/symptoms/images/warts2.jpg"/>
          <p:cNvPicPr>
            <a:picLocks noGrp="1" noChangeAspect="1" noChangeArrowheads="1"/>
          </p:cNvPicPr>
          <p:nvPr>
            <p:ph idx="1"/>
          </p:nvPr>
        </p:nvPicPr>
        <p:blipFill>
          <a:blip r:embed="rId2" r:link="rId3" cstate="print"/>
          <a:srcRect/>
          <a:stretch>
            <a:fillRect/>
          </a:stretch>
        </p:blipFill>
        <p:spPr bwMode="auto">
          <a:xfrm>
            <a:off x="4560740" y="2441463"/>
            <a:ext cx="2442490" cy="2475835"/>
          </a:xfrm>
          <a:prstGeom prst="rect">
            <a:avLst/>
          </a:prstGeom>
          <a:noFill/>
          <a:ln w="9525">
            <a:noFill/>
            <a:miter lim="800000"/>
            <a:headEnd/>
            <a:tailEnd/>
          </a:ln>
        </p:spPr>
      </p:pic>
      <p:pic>
        <p:nvPicPr>
          <p:cNvPr id="5" name="Picture 8" descr="http://www.healthcentral.com/std/fullsize/2584.jpg"/>
          <p:cNvPicPr>
            <a:picLocks noChangeAspect="1" noChangeArrowheads="1"/>
          </p:cNvPicPr>
          <p:nvPr/>
        </p:nvPicPr>
        <p:blipFill>
          <a:blip r:embed="rId4" r:link="rId5" cstate="print"/>
          <a:srcRect/>
          <a:stretch>
            <a:fillRect/>
          </a:stretch>
        </p:blipFill>
        <p:spPr bwMode="auto">
          <a:xfrm>
            <a:off x="1392219" y="2938630"/>
            <a:ext cx="2286000" cy="3048000"/>
          </a:xfrm>
          <a:prstGeom prst="rect">
            <a:avLst/>
          </a:prstGeom>
          <a:noFill/>
          <a:ln w="9525">
            <a:noFill/>
            <a:miter lim="800000"/>
            <a:headEnd/>
            <a:tailEnd/>
          </a:ln>
        </p:spPr>
      </p:pic>
      <p:pic>
        <p:nvPicPr>
          <p:cNvPr id="6" name="Picture 14" descr="http://www.thebody.com/sowadsky/symptoms/images/warts.jpg"/>
          <p:cNvPicPr>
            <a:picLocks noChangeAspect="1" noChangeArrowheads="1"/>
          </p:cNvPicPr>
          <p:nvPr/>
        </p:nvPicPr>
        <p:blipFill>
          <a:blip r:embed="rId6" r:link="rId7" cstate="print"/>
          <a:srcRect/>
          <a:stretch>
            <a:fillRect/>
          </a:stretch>
        </p:blipFill>
        <p:spPr bwMode="auto">
          <a:xfrm>
            <a:off x="7885751" y="3415404"/>
            <a:ext cx="2781300" cy="2371725"/>
          </a:xfrm>
          <a:prstGeom prst="rect">
            <a:avLst/>
          </a:prstGeom>
          <a:noFill/>
          <a:ln w="9525">
            <a:noFill/>
            <a:miter lim="800000"/>
            <a:headEnd/>
            <a:tailEnd/>
          </a:ln>
        </p:spPr>
      </p:pic>
    </p:spTree>
    <p:extLst>
      <p:ext uri="{BB962C8B-B14F-4D97-AF65-F5344CB8AC3E}">
        <p14:creationId xmlns:p14="http://schemas.microsoft.com/office/powerpoint/2010/main" val="1938950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lstStyle/>
          <a:p>
            <a:r>
              <a:rPr lang="en-US" dirty="0" smtClean="0"/>
              <a:t>HIV</a:t>
            </a:r>
            <a:br>
              <a:rPr lang="en-US" dirty="0" smtClean="0"/>
            </a:br>
            <a:r>
              <a:rPr lang="en-US" dirty="0" smtClean="0"/>
              <a:t>Human Immunodeficiency Virus</a:t>
            </a:r>
            <a:endParaRPr lang="en-US" dirty="0"/>
          </a:p>
        </p:txBody>
      </p:sp>
      <p:sp>
        <p:nvSpPr>
          <p:cNvPr id="3" name="Content Placeholder 2"/>
          <p:cNvSpPr>
            <a:spLocks noGrp="1"/>
          </p:cNvSpPr>
          <p:nvPr>
            <p:ph idx="1"/>
          </p:nvPr>
        </p:nvSpPr>
        <p:spPr>
          <a:xfrm>
            <a:off x="2231136" y="2638044"/>
            <a:ext cx="7729728" cy="3881090"/>
          </a:xfrm>
        </p:spPr>
        <p:txBody>
          <a:bodyPr>
            <a:normAutofit/>
          </a:bodyPr>
          <a:lstStyle/>
          <a:p>
            <a:pPr>
              <a:defRPr/>
            </a:pPr>
            <a:r>
              <a:rPr lang="en-US" dirty="0"/>
              <a:t>Window Period: Time it takes for antibodies to become detectable: usually within three months</a:t>
            </a:r>
          </a:p>
          <a:p>
            <a:pPr>
              <a:defRPr/>
            </a:pPr>
            <a:endParaRPr lang="en-US" dirty="0"/>
          </a:p>
          <a:p>
            <a:pPr>
              <a:defRPr/>
            </a:pPr>
            <a:endParaRPr lang="en-US" dirty="0"/>
          </a:p>
          <a:p>
            <a:pPr>
              <a:defRPr/>
            </a:pPr>
            <a:endParaRPr lang="en-US" dirty="0"/>
          </a:p>
          <a:p>
            <a:pPr>
              <a:defRPr/>
            </a:pPr>
            <a:endParaRPr lang="en-US" dirty="0"/>
          </a:p>
          <a:p>
            <a:pPr>
              <a:defRPr/>
            </a:pPr>
            <a:endParaRPr lang="en-US" dirty="0"/>
          </a:p>
          <a:p>
            <a:pPr>
              <a:buNone/>
              <a:defRPr/>
            </a:pPr>
            <a:endParaRPr lang="en-US" dirty="0"/>
          </a:p>
          <a:p>
            <a:pPr>
              <a:defRPr/>
            </a:pPr>
            <a:endParaRPr lang="en-US" dirty="0" smtClean="0"/>
          </a:p>
          <a:p>
            <a:pPr>
              <a:defRPr/>
            </a:pPr>
            <a:r>
              <a:rPr lang="en-US" dirty="0" smtClean="0"/>
              <a:t>Maximum </a:t>
            </a:r>
            <a:r>
              <a:rPr lang="en-US" dirty="0"/>
              <a:t>survival is not known</a:t>
            </a:r>
          </a:p>
          <a:p>
            <a:endParaRPr lang="en-US" dirty="0"/>
          </a:p>
        </p:txBody>
      </p:sp>
      <p:pic>
        <p:nvPicPr>
          <p:cNvPr id="4" name="Picture 4" descr="aids timeline"/>
          <p:cNvPicPr>
            <a:picLocks noChangeAspect="1" noChangeArrowheads="1"/>
          </p:cNvPicPr>
          <p:nvPr/>
        </p:nvPicPr>
        <p:blipFill>
          <a:blip r:embed="rId2" cstate="print"/>
          <a:srcRect/>
          <a:stretch>
            <a:fillRect/>
          </a:stretch>
        </p:blipFill>
        <p:spPr bwMode="auto">
          <a:xfrm>
            <a:off x="2133600" y="3245089"/>
            <a:ext cx="7924800" cy="2667000"/>
          </a:xfrm>
          <a:prstGeom prst="rect">
            <a:avLst/>
          </a:prstGeom>
          <a:noFill/>
          <a:ln w="9525">
            <a:noFill/>
            <a:miter lim="800000"/>
            <a:headEnd/>
            <a:tailEnd/>
          </a:ln>
        </p:spPr>
      </p:pic>
    </p:spTree>
    <p:extLst>
      <p:ext uri="{BB962C8B-B14F-4D97-AF65-F5344CB8AC3E}">
        <p14:creationId xmlns:p14="http://schemas.microsoft.com/office/powerpoint/2010/main" val="4141598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Testing</a:t>
            </a:r>
            <a:endParaRPr lang="en-US" dirty="0"/>
          </a:p>
        </p:txBody>
      </p:sp>
      <p:sp>
        <p:nvSpPr>
          <p:cNvPr id="3" name="Content Placeholder 2"/>
          <p:cNvSpPr>
            <a:spLocks noGrp="1"/>
          </p:cNvSpPr>
          <p:nvPr>
            <p:ph idx="1"/>
          </p:nvPr>
        </p:nvSpPr>
        <p:spPr>
          <a:xfrm>
            <a:off x="4240558" y="3281511"/>
            <a:ext cx="7729728" cy="3101983"/>
          </a:xfrm>
        </p:spPr>
        <p:txBody>
          <a:bodyPr>
            <a:normAutofit/>
          </a:bodyPr>
          <a:lstStyle/>
          <a:p>
            <a:pPr>
              <a:defRPr/>
            </a:pPr>
            <a:r>
              <a:rPr lang="en-US" sz="2800" dirty="0"/>
              <a:t>Blood Testing </a:t>
            </a:r>
          </a:p>
          <a:p>
            <a:pPr lvl="1">
              <a:defRPr/>
            </a:pPr>
            <a:r>
              <a:rPr lang="en-US" sz="2800" dirty="0"/>
              <a:t>other testing can be done with the same sample</a:t>
            </a:r>
          </a:p>
          <a:p>
            <a:pPr>
              <a:defRPr/>
            </a:pPr>
            <a:r>
              <a:rPr lang="en-US" sz="2800" dirty="0"/>
              <a:t>Rapid Testing – results available in 1-20 minutes depending on test</a:t>
            </a:r>
          </a:p>
          <a:p>
            <a:pPr marL="0" indent="0">
              <a:buNone/>
            </a:pPr>
            <a:endParaRPr lang="en-US" sz="2800" dirty="0"/>
          </a:p>
        </p:txBody>
      </p:sp>
      <p:pic>
        <p:nvPicPr>
          <p:cNvPr id="4" name="Picture 3" descr="Liga da Saúde: EXAMES COMPLEMENTARES – O que é importante levar em consideraçã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4403"/>
            <a:ext cx="3810000" cy="3257550"/>
          </a:xfrm>
          <a:prstGeom prst="rect">
            <a:avLst/>
          </a:prstGeom>
        </p:spPr>
      </p:pic>
    </p:spTree>
    <p:extLst>
      <p:ext uri="{BB962C8B-B14F-4D97-AF65-F5344CB8AC3E}">
        <p14:creationId xmlns:p14="http://schemas.microsoft.com/office/powerpoint/2010/main" val="12813567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Points about prevention</a:t>
            </a:r>
          </a:p>
        </p:txBody>
      </p:sp>
      <p:pic>
        <p:nvPicPr>
          <p:cNvPr id="5" name="Picture 4" descr="ARRA News Service: Words Mean Things. But Things Chan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292" y="1771318"/>
            <a:ext cx="2752725" cy="2228850"/>
          </a:xfrm>
          <a:prstGeom prst="rect">
            <a:avLst/>
          </a:prstGeom>
        </p:spPr>
      </p:pic>
      <p:sp>
        <p:nvSpPr>
          <p:cNvPr id="7" name="TextBox 6"/>
          <p:cNvSpPr txBox="1"/>
          <p:nvPr/>
        </p:nvSpPr>
        <p:spPr>
          <a:xfrm>
            <a:off x="915980" y="2465190"/>
            <a:ext cx="2630312" cy="646331"/>
          </a:xfrm>
          <a:prstGeom prst="rect">
            <a:avLst/>
          </a:prstGeom>
          <a:noFill/>
        </p:spPr>
        <p:txBody>
          <a:bodyPr wrap="square" rtlCol="0">
            <a:spAutoFit/>
          </a:bodyPr>
          <a:lstStyle/>
          <a:p>
            <a:pPr>
              <a:defRPr/>
            </a:pPr>
            <a:r>
              <a:rPr lang="en-US" dirty="0"/>
              <a:t>Before abstinence or safer sex comes…</a:t>
            </a:r>
            <a:endParaRPr lang="en-US" dirty="0"/>
          </a:p>
        </p:txBody>
      </p:sp>
      <p:sp>
        <p:nvSpPr>
          <p:cNvPr id="8" name="TextBox 7"/>
          <p:cNvSpPr txBox="1"/>
          <p:nvPr/>
        </p:nvSpPr>
        <p:spPr>
          <a:xfrm>
            <a:off x="6924152" y="3111521"/>
            <a:ext cx="3036712" cy="1323439"/>
          </a:xfrm>
          <a:prstGeom prst="rect">
            <a:avLst/>
          </a:prstGeom>
          <a:noFill/>
        </p:spPr>
        <p:txBody>
          <a:bodyPr wrap="square" rtlCol="0">
            <a:spAutoFit/>
          </a:bodyPr>
          <a:lstStyle/>
          <a:p>
            <a:pPr marL="228600" lvl="1" indent="0">
              <a:buNone/>
              <a:defRPr/>
            </a:pPr>
            <a:r>
              <a:rPr lang="en-US" sz="2000" dirty="0"/>
              <a:t>Abstinence means different things to different people at different times of the day</a:t>
            </a:r>
            <a:endParaRPr lang="en-US" sz="2000" dirty="0"/>
          </a:p>
        </p:txBody>
      </p:sp>
      <p:pic>
        <p:nvPicPr>
          <p:cNvPr id="9" name="Picture 8" descr="Apple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0504" y="1477073"/>
            <a:ext cx="2045887" cy="2251478"/>
          </a:xfrm>
          <a:prstGeom prst="rect">
            <a:avLst/>
          </a:prstGeom>
        </p:spPr>
      </p:pic>
      <p:pic>
        <p:nvPicPr>
          <p:cNvPr id="10" name="Picture 9" descr="Orange PNG Transparent Images | PNG Al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840" y="2788355"/>
            <a:ext cx="1847485" cy="1778000"/>
          </a:xfrm>
          <a:prstGeom prst="rect">
            <a:avLst/>
          </a:prstGeom>
        </p:spPr>
      </p:pic>
      <p:sp>
        <p:nvSpPr>
          <p:cNvPr id="11" name="TextBox 10"/>
          <p:cNvSpPr txBox="1"/>
          <p:nvPr/>
        </p:nvSpPr>
        <p:spPr>
          <a:xfrm>
            <a:off x="1989215" y="5639782"/>
            <a:ext cx="3114153" cy="646331"/>
          </a:xfrm>
          <a:prstGeom prst="rect">
            <a:avLst/>
          </a:prstGeom>
          <a:noFill/>
        </p:spPr>
        <p:txBody>
          <a:bodyPr wrap="square" rtlCol="0">
            <a:spAutoFit/>
          </a:bodyPr>
          <a:lstStyle/>
          <a:p>
            <a:pPr>
              <a:defRPr/>
            </a:pPr>
            <a:r>
              <a:rPr lang="en-US" dirty="0"/>
              <a:t>Safer sex is a negotiation between partners</a:t>
            </a:r>
            <a:endParaRPr lang="en-US" dirty="0"/>
          </a:p>
        </p:txBody>
      </p:sp>
      <p:pic>
        <p:nvPicPr>
          <p:cNvPr id="12" name="Picture 11" descr="Ludic Learning – Play to Learn and Learn to Pl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823" y="3822517"/>
            <a:ext cx="1752600" cy="1752600"/>
          </a:xfrm>
          <a:prstGeom prst="rect">
            <a:avLst/>
          </a:prstGeom>
        </p:spPr>
      </p:pic>
      <p:sp>
        <p:nvSpPr>
          <p:cNvPr id="13" name="TextBox 12"/>
          <p:cNvSpPr txBox="1"/>
          <p:nvPr/>
        </p:nvSpPr>
        <p:spPr>
          <a:xfrm>
            <a:off x="8946491" y="6141494"/>
            <a:ext cx="2483556" cy="646331"/>
          </a:xfrm>
          <a:prstGeom prst="rect">
            <a:avLst/>
          </a:prstGeom>
          <a:noFill/>
        </p:spPr>
        <p:txBody>
          <a:bodyPr wrap="square" rtlCol="0">
            <a:spAutoFit/>
          </a:bodyPr>
          <a:lstStyle/>
          <a:p>
            <a:pPr>
              <a:defRPr/>
            </a:pPr>
            <a:r>
              <a:rPr lang="en-US" dirty="0"/>
              <a:t>Knowing your partners disease status</a:t>
            </a:r>
            <a:endParaRPr lang="en-US" dirty="0"/>
          </a:p>
        </p:txBody>
      </p:sp>
      <p:pic>
        <p:nvPicPr>
          <p:cNvPr id="14" name="Picture 13" descr="MAGICK RIVER: The dreadful Umno sindrome (revisited yet agai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837" y="4844980"/>
            <a:ext cx="2081963" cy="1734969"/>
          </a:xfrm>
          <a:prstGeom prst="rect">
            <a:avLst/>
          </a:prstGeom>
        </p:spPr>
      </p:pic>
    </p:spTree>
    <p:extLst>
      <p:ext uri="{BB962C8B-B14F-4D97-AF65-F5344CB8AC3E}">
        <p14:creationId xmlns:p14="http://schemas.microsoft.com/office/powerpoint/2010/main" val="6629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007" y="1004944"/>
            <a:ext cx="10058400" cy="5029200"/>
          </a:xfrm>
          <a:prstGeom prst="rect">
            <a:avLst/>
          </a:prstGeom>
        </p:spPr>
      </p:pic>
    </p:spTree>
    <p:extLst>
      <p:ext uri="{BB962C8B-B14F-4D97-AF65-F5344CB8AC3E}">
        <p14:creationId xmlns:p14="http://schemas.microsoft.com/office/powerpoint/2010/main" val="1736037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sp>
        <p:nvSpPr>
          <p:cNvPr id="3" name="Content Placeholder 2"/>
          <p:cNvSpPr>
            <a:spLocks noGrp="1"/>
          </p:cNvSpPr>
          <p:nvPr>
            <p:ph sz="half" idx="1"/>
          </p:nvPr>
        </p:nvSpPr>
        <p:spPr/>
        <p:txBody>
          <a:bodyPr>
            <a:normAutofit/>
          </a:bodyPr>
          <a:lstStyle/>
          <a:p>
            <a:pPr>
              <a:defRPr/>
            </a:pPr>
            <a:r>
              <a:rPr lang="en-US" sz="2400" b="1" dirty="0"/>
              <a:t>Condoms </a:t>
            </a:r>
          </a:p>
          <a:p>
            <a:pPr lvl="1">
              <a:defRPr/>
            </a:pPr>
            <a:r>
              <a:rPr lang="en-US" sz="2400" dirty="0"/>
              <a:t>Male and Female</a:t>
            </a:r>
          </a:p>
          <a:p>
            <a:pPr lvl="1">
              <a:defRPr/>
            </a:pPr>
            <a:r>
              <a:rPr lang="en-US" sz="2400" dirty="0"/>
              <a:t>Used properly for each sexual act</a:t>
            </a:r>
          </a:p>
          <a:p>
            <a:pPr lvl="1">
              <a:defRPr/>
            </a:pPr>
            <a:r>
              <a:rPr lang="en-US" sz="2400" dirty="0"/>
              <a:t>Options are available – find what works</a:t>
            </a:r>
          </a:p>
          <a:p>
            <a:endParaRPr lang="en-US" sz="2000" dirty="0"/>
          </a:p>
        </p:txBody>
      </p:sp>
      <p:sp>
        <p:nvSpPr>
          <p:cNvPr id="4" name="Content Placeholder 3"/>
          <p:cNvSpPr>
            <a:spLocks noGrp="1"/>
          </p:cNvSpPr>
          <p:nvPr>
            <p:ph sz="half" idx="2"/>
          </p:nvPr>
        </p:nvSpPr>
        <p:spPr/>
        <p:txBody>
          <a:bodyPr>
            <a:noAutofit/>
          </a:bodyPr>
          <a:lstStyle/>
          <a:p>
            <a:pPr>
              <a:defRPr/>
            </a:pPr>
            <a:r>
              <a:rPr lang="en-US" sz="2400" b="1" dirty="0"/>
              <a:t>Oral </a:t>
            </a:r>
            <a:r>
              <a:rPr lang="en-US" sz="2400" b="1" dirty="0" smtClean="0"/>
              <a:t>Barriers</a:t>
            </a:r>
            <a:endParaRPr lang="en-US" sz="2400" b="1" dirty="0"/>
          </a:p>
          <a:p>
            <a:pPr lvl="1">
              <a:defRPr/>
            </a:pPr>
            <a:r>
              <a:rPr lang="en-US" sz="2400" dirty="0"/>
              <a:t>Dental dams</a:t>
            </a:r>
          </a:p>
          <a:p>
            <a:pPr lvl="1">
              <a:defRPr/>
            </a:pPr>
            <a:r>
              <a:rPr lang="en-US" sz="2400" dirty="0"/>
              <a:t>Saran wrap</a:t>
            </a:r>
          </a:p>
          <a:p>
            <a:endParaRPr lang="en-US" sz="2400" dirty="0" smtClean="0"/>
          </a:p>
          <a:p>
            <a:pPr>
              <a:defRPr/>
            </a:pPr>
            <a:r>
              <a:rPr lang="en-US" sz="2400" b="1" dirty="0"/>
              <a:t>LUBE!!! </a:t>
            </a:r>
          </a:p>
          <a:p>
            <a:pPr lvl="1">
              <a:defRPr/>
            </a:pPr>
            <a:r>
              <a:rPr lang="en-US" sz="2400" dirty="0"/>
              <a:t>Water-based, silicone, glycerin </a:t>
            </a:r>
          </a:p>
          <a:p>
            <a:pPr lvl="1">
              <a:defRPr/>
            </a:pPr>
            <a:r>
              <a:rPr lang="en-US" sz="2400" dirty="0"/>
              <a:t>NO OIL BASED!</a:t>
            </a:r>
          </a:p>
          <a:p>
            <a:endParaRPr lang="en-US" sz="2400" dirty="0"/>
          </a:p>
        </p:txBody>
      </p:sp>
      <p:pic>
        <p:nvPicPr>
          <p:cNvPr id="5" name="Picture 4" descr="Let's talk about sex over 60: condoms, casual partners and the ageing bod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28" y="5335793"/>
            <a:ext cx="2696359" cy="1341028"/>
          </a:xfrm>
          <a:prstGeom prst="rect">
            <a:avLst/>
          </a:prstGeom>
        </p:spPr>
      </p:pic>
    </p:spTree>
    <p:extLst>
      <p:ext uri="{BB962C8B-B14F-4D97-AF65-F5344CB8AC3E}">
        <p14:creationId xmlns:p14="http://schemas.microsoft.com/office/powerpoint/2010/main" val="27554605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Prevention</a:t>
            </a:r>
            <a:endParaRPr lang="en-US" dirty="0"/>
          </a:p>
        </p:txBody>
      </p:sp>
      <p:sp>
        <p:nvSpPr>
          <p:cNvPr id="6" name="Content Placeholder 5"/>
          <p:cNvSpPr>
            <a:spLocks noGrp="1"/>
          </p:cNvSpPr>
          <p:nvPr>
            <p:ph idx="1"/>
          </p:nvPr>
        </p:nvSpPr>
        <p:spPr/>
        <p:txBody>
          <a:bodyPr>
            <a:normAutofit/>
          </a:bodyPr>
          <a:lstStyle/>
          <a:p>
            <a:pPr>
              <a:defRPr/>
            </a:pPr>
            <a:r>
              <a:rPr lang="en-US" sz="2400" dirty="0"/>
              <a:t>Avoid sharing needles and equipment for any </a:t>
            </a:r>
            <a:r>
              <a:rPr lang="en-US" sz="2400" dirty="0" smtClean="0"/>
              <a:t>reason</a:t>
            </a:r>
          </a:p>
          <a:p>
            <a:pPr>
              <a:defRPr/>
            </a:pPr>
            <a:r>
              <a:rPr lang="en-US" sz="2400" dirty="0" smtClean="0"/>
              <a:t>Syringe </a:t>
            </a:r>
            <a:r>
              <a:rPr lang="en-US" sz="2400" dirty="0"/>
              <a:t>Access Programs (needle exchange)</a:t>
            </a:r>
          </a:p>
          <a:p>
            <a:pPr>
              <a:defRPr/>
            </a:pPr>
            <a:r>
              <a:rPr lang="en-US" sz="2400" dirty="0"/>
              <a:t>Know your HIV, STD status</a:t>
            </a:r>
          </a:p>
          <a:p>
            <a:pPr lvl="1">
              <a:defRPr/>
            </a:pPr>
            <a:r>
              <a:rPr lang="en-US" sz="2400" dirty="0"/>
              <a:t>If a person is negative, engage in activities to stay negative</a:t>
            </a:r>
          </a:p>
          <a:p>
            <a:pPr lvl="1">
              <a:defRPr/>
            </a:pPr>
            <a:r>
              <a:rPr lang="en-US" sz="2400" dirty="0"/>
              <a:t>If a person is positive, get the appropriate care to be healthier and avoid transmission</a:t>
            </a:r>
          </a:p>
          <a:p>
            <a:endParaRPr lang="en-US" dirty="0"/>
          </a:p>
        </p:txBody>
      </p:sp>
      <p:pic>
        <p:nvPicPr>
          <p:cNvPr id="2" name="Picture 1" descr="File:Nederlands verkeersbord B7.sv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89" y="352044"/>
            <a:ext cx="2286000" cy="2286000"/>
          </a:xfrm>
          <a:prstGeom prst="rect">
            <a:avLst/>
          </a:prstGeom>
        </p:spPr>
      </p:pic>
    </p:spTree>
    <p:extLst>
      <p:ext uri="{BB962C8B-B14F-4D97-AF65-F5344CB8AC3E}">
        <p14:creationId xmlns:p14="http://schemas.microsoft.com/office/powerpoint/2010/main" val="12661152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br>
              <a:rPr lang="en-US" dirty="0" smtClean="0"/>
            </a:br>
            <a:r>
              <a:rPr lang="en-US" dirty="0" smtClean="0"/>
              <a:t>P</a:t>
            </a:r>
            <a:r>
              <a:rPr lang="en-US" cap="none" dirty="0" smtClean="0"/>
              <a:t>r</a:t>
            </a:r>
            <a:r>
              <a:rPr lang="en-US" dirty="0" smtClean="0"/>
              <a:t>EP</a:t>
            </a:r>
            <a:endParaRPr lang="en-US" dirty="0"/>
          </a:p>
        </p:txBody>
      </p:sp>
      <p:sp>
        <p:nvSpPr>
          <p:cNvPr id="3" name="Content Placeholder 2"/>
          <p:cNvSpPr>
            <a:spLocks noGrp="1"/>
          </p:cNvSpPr>
          <p:nvPr>
            <p:ph idx="1"/>
          </p:nvPr>
        </p:nvSpPr>
        <p:spPr>
          <a:xfrm>
            <a:off x="682034" y="2799409"/>
            <a:ext cx="7987833" cy="3101983"/>
          </a:xfrm>
        </p:spPr>
        <p:txBody>
          <a:bodyPr/>
          <a:lstStyle/>
          <a:p>
            <a:r>
              <a:rPr lang="en-US" b="1" dirty="0" smtClean="0"/>
              <a:t>PrEP: Pre-Exposure Prophylaxis </a:t>
            </a:r>
          </a:p>
          <a:p>
            <a:pPr lvl="1"/>
            <a:r>
              <a:rPr lang="en-US" sz="1800" dirty="0" smtClean="0"/>
              <a:t>For individuals who do not have HIV, but are at a substantial risk of acquiring it.</a:t>
            </a:r>
          </a:p>
          <a:p>
            <a:pPr lvl="1"/>
            <a:r>
              <a:rPr lang="en-US" sz="1800" dirty="0" err="1" smtClean="0"/>
              <a:t>Turvada</a:t>
            </a:r>
            <a:r>
              <a:rPr lang="en-US" sz="1800" dirty="0" smtClean="0"/>
              <a:t> (brand </a:t>
            </a:r>
            <a:r>
              <a:rPr lang="en-US" sz="1800" dirty="0" smtClean="0"/>
              <a:t>name)</a:t>
            </a:r>
            <a:endParaRPr lang="en-US" sz="1800" dirty="0" smtClean="0"/>
          </a:p>
          <a:p>
            <a:pPr lvl="1"/>
            <a:r>
              <a:rPr lang="en-US" sz="1800" dirty="0" smtClean="0"/>
              <a:t>Must be taken daily.</a:t>
            </a:r>
          </a:p>
          <a:p>
            <a:pPr lvl="1"/>
            <a:r>
              <a:rPr lang="en-US" sz="1800" dirty="0" smtClean="0"/>
              <a:t>When </a:t>
            </a:r>
            <a:r>
              <a:rPr lang="en-US" sz="1800" b="1" dirty="0" smtClean="0"/>
              <a:t>taken daily</a:t>
            </a:r>
            <a:r>
              <a:rPr lang="en-US" sz="1800" dirty="0" smtClean="0"/>
              <a:t>, it has been shown to reduce the risk of HIV infection in high risk people by 92%.</a:t>
            </a:r>
          </a:p>
          <a:p>
            <a:pPr lvl="1"/>
            <a:r>
              <a:rPr lang="en-US" sz="1800" dirty="0" smtClean="0"/>
              <a:t>Must see a health care provider for follow-up every 3 months. </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2593367"/>
            <a:ext cx="3962400" cy="3962400"/>
          </a:xfrm>
          <a:prstGeom prst="rect">
            <a:avLst/>
          </a:prstGeom>
        </p:spPr>
      </p:pic>
    </p:spTree>
    <p:extLst>
      <p:ext uri="{BB962C8B-B14F-4D97-AF65-F5344CB8AC3E}">
        <p14:creationId xmlns:p14="http://schemas.microsoft.com/office/powerpoint/2010/main" val="3749955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998" y="624296"/>
            <a:ext cx="5519850" cy="2839834"/>
          </a:xfrm>
          <a:prstGeom prst="rect">
            <a:avLst/>
          </a:prstGeom>
        </p:spPr>
      </p:pic>
      <p:sp>
        <p:nvSpPr>
          <p:cNvPr id="5" name="TextBox 4"/>
          <p:cNvSpPr txBox="1"/>
          <p:nvPr/>
        </p:nvSpPr>
        <p:spPr>
          <a:xfrm>
            <a:off x="1850315" y="4001846"/>
            <a:ext cx="8466268" cy="1569660"/>
          </a:xfrm>
          <a:prstGeom prst="rect">
            <a:avLst/>
          </a:prstGeom>
          <a:noFill/>
        </p:spPr>
        <p:txBody>
          <a:bodyPr wrap="square" rtlCol="0">
            <a:spAutoFit/>
          </a:bodyPr>
          <a:lstStyle/>
          <a:p>
            <a:pPr fontAlgn="base"/>
            <a:r>
              <a:rPr lang="en-US" sz="2400" dirty="0"/>
              <a:t>U = U signifies that individuals with HIV who receive antiretroviral therapy (ART) and have achieved and maintained an undetectable viral load cannot sexually transmit the virus to others. </a:t>
            </a:r>
          </a:p>
          <a:p>
            <a:pPr fontAlgn="base"/>
            <a:r>
              <a:rPr lang="en-US" sz="2400" dirty="0"/>
              <a:t> </a:t>
            </a:r>
          </a:p>
        </p:txBody>
      </p:sp>
      <p:sp>
        <p:nvSpPr>
          <p:cNvPr id="2" name="TextBox 1"/>
          <p:cNvSpPr txBox="1"/>
          <p:nvPr/>
        </p:nvSpPr>
        <p:spPr>
          <a:xfrm>
            <a:off x="1850315" y="6310489"/>
            <a:ext cx="8174218" cy="369332"/>
          </a:xfrm>
          <a:prstGeom prst="rect">
            <a:avLst/>
          </a:prstGeom>
          <a:noFill/>
        </p:spPr>
        <p:txBody>
          <a:bodyPr wrap="square" rtlCol="0">
            <a:spAutoFit/>
          </a:bodyPr>
          <a:lstStyle/>
          <a:p>
            <a:r>
              <a:rPr lang="en-US" smtClean="0">
                <a:hlinkClick r:id="rId4"/>
              </a:rPr>
              <a:t>https://www.cdc.gov/hiv/risk/art/index.html</a:t>
            </a:r>
            <a:r>
              <a:rPr lang="en-US" smtClean="0"/>
              <a:t> </a:t>
            </a:r>
            <a:endParaRPr lang="en-US" dirty="0"/>
          </a:p>
        </p:txBody>
      </p:sp>
      <p:sp>
        <p:nvSpPr>
          <p:cNvPr id="3" name="TextBox 2"/>
          <p:cNvSpPr txBox="1"/>
          <p:nvPr/>
        </p:nvSpPr>
        <p:spPr>
          <a:xfrm>
            <a:off x="1850315" y="5976957"/>
            <a:ext cx="5904089" cy="369332"/>
          </a:xfrm>
          <a:prstGeom prst="rect">
            <a:avLst/>
          </a:prstGeom>
          <a:noFill/>
        </p:spPr>
        <p:txBody>
          <a:bodyPr wrap="square" rtlCol="0">
            <a:spAutoFit/>
          </a:bodyPr>
          <a:lstStyle/>
          <a:p>
            <a:r>
              <a:rPr lang="en-US" dirty="0">
                <a:hlinkClick r:id="rId5"/>
              </a:rPr>
              <a:t>https://</a:t>
            </a:r>
            <a:r>
              <a:rPr lang="en-US" dirty="0" smtClean="0">
                <a:hlinkClick r:id="rId5"/>
              </a:rPr>
              <a:t>www.preventionaccess.org/faq</a:t>
            </a:r>
            <a:r>
              <a:rPr lang="en-US" dirty="0" smtClean="0"/>
              <a:t> </a:t>
            </a:r>
            <a:endParaRPr lang="en-US" dirty="0"/>
          </a:p>
        </p:txBody>
      </p:sp>
    </p:spTree>
    <p:extLst>
      <p:ext uri="{BB962C8B-B14F-4D97-AF65-F5344CB8AC3E}">
        <p14:creationId xmlns:p14="http://schemas.microsoft.com/office/powerpoint/2010/main" val="3533402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736" y="834277"/>
            <a:ext cx="9373842" cy="1188720"/>
          </a:xfrm>
        </p:spPr>
        <p:txBody>
          <a:bodyPr/>
          <a:lstStyle/>
          <a:p>
            <a:pPr algn="l"/>
            <a:r>
              <a:rPr lang="en-US" dirty="0" smtClean="0"/>
              <a:t>Let’s </a:t>
            </a:r>
            <a:r>
              <a:rPr lang="en-US" dirty="0" smtClean="0"/>
              <a:t>                          about </a:t>
            </a:r>
            <a:r>
              <a:rPr lang="en-US" dirty="0" smtClean="0"/>
              <a:t>sexual health</a:t>
            </a:r>
            <a:endParaRPr lang="en-US" dirty="0"/>
          </a:p>
        </p:txBody>
      </p:sp>
      <p:sp>
        <p:nvSpPr>
          <p:cNvPr id="3" name="Content Placeholder 2"/>
          <p:cNvSpPr>
            <a:spLocks noGrp="1"/>
          </p:cNvSpPr>
          <p:nvPr>
            <p:ph idx="1"/>
          </p:nvPr>
        </p:nvSpPr>
        <p:spPr>
          <a:xfrm>
            <a:off x="1553803" y="2897688"/>
            <a:ext cx="4248686" cy="3101983"/>
          </a:xfrm>
        </p:spPr>
        <p:txBody>
          <a:bodyPr>
            <a:normAutofit lnSpcReduction="10000"/>
          </a:bodyPr>
          <a:lstStyle/>
          <a:p>
            <a:r>
              <a:rPr lang="en-US" dirty="0" smtClean="0"/>
              <a:t>Parent</a:t>
            </a:r>
          </a:p>
          <a:p>
            <a:r>
              <a:rPr lang="en-US" dirty="0" smtClean="0"/>
              <a:t>Trusted </a:t>
            </a:r>
            <a:r>
              <a:rPr lang="en-US" dirty="0" smtClean="0"/>
              <a:t>Adult</a:t>
            </a:r>
          </a:p>
          <a:p>
            <a:r>
              <a:rPr lang="en-US" dirty="0" smtClean="0"/>
              <a:t>Faith based leader</a:t>
            </a:r>
            <a:endParaRPr lang="en-US" dirty="0" smtClean="0"/>
          </a:p>
          <a:p>
            <a:r>
              <a:rPr lang="en-US" dirty="0" smtClean="0"/>
              <a:t>School Counselor</a:t>
            </a:r>
          </a:p>
          <a:p>
            <a:r>
              <a:rPr lang="en-US" dirty="0" smtClean="0"/>
              <a:t>Health Clinic</a:t>
            </a:r>
          </a:p>
          <a:p>
            <a:r>
              <a:rPr lang="en-US" dirty="0" smtClean="0"/>
              <a:t>Primary Care Physician</a:t>
            </a:r>
          </a:p>
          <a:p>
            <a:r>
              <a:rPr lang="en-US" dirty="0" smtClean="0"/>
              <a:t>“</a:t>
            </a:r>
            <a:r>
              <a:rPr lang="en-US" dirty="0" smtClean="0"/>
              <a:t>Let’s Talk About Sexual Health”</a:t>
            </a:r>
            <a:endParaRPr lang="en-US" dirty="0"/>
          </a:p>
          <a:p>
            <a:pPr lvl="1"/>
            <a:r>
              <a:rPr lang="en-US" u="sng" dirty="0">
                <a:hlinkClick r:id="rId2"/>
              </a:rPr>
              <a:t>https://vimeo.com/43631114</a:t>
            </a:r>
            <a:endParaRPr lang="en-US" dirty="0"/>
          </a:p>
          <a:p>
            <a:endParaRPr lang="en-US" dirty="0"/>
          </a:p>
        </p:txBody>
      </p:sp>
      <p:pic>
        <p:nvPicPr>
          <p:cNvPr id="5" name="Picture 4" descr="Intranet Service: Quitar contraseña de inicio en Windows Xp con Active Password Changer v.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756" y="267019"/>
            <a:ext cx="2895586" cy="2895586"/>
          </a:xfrm>
          <a:prstGeom prst="rect">
            <a:avLst/>
          </a:prstGeom>
        </p:spPr>
      </p:pic>
      <p:sp>
        <p:nvSpPr>
          <p:cNvPr id="7" name="TextBox 6"/>
          <p:cNvSpPr txBox="1"/>
          <p:nvPr/>
        </p:nvSpPr>
        <p:spPr>
          <a:xfrm>
            <a:off x="7789333" y="2590255"/>
            <a:ext cx="3826933" cy="369332"/>
          </a:xfrm>
          <a:prstGeom prst="rect">
            <a:avLst/>
          </a:prstGeom>
          <a:noFill/>
        </p:spPr>
        <p:txBody>
          <a:bodyPr wrap="square" rtlCol="0">
            <a:spAutoFit/>
          </a:bodyPr>
          <a:lstStyle/>
          <a:p>
            <a:r>
              <a:rPr lang="en-US" dirty="0"/>
              <a:t>“Let’s Talk About Sexual Health</a:t>
            </a:r>
            <a:r>
              <a:rPr lang="en-US" dirty="0" smtClean="0"/>
              <a:t>”</a:t>
            </a:r>
            <a:endParaRPr lang="en-US" dirty="0"/>
          </a:p>
        </p:txBody>
      </p:sp>
      <p:pic>
        <p:nvPicPr>
          <p:cNvPr id="8" name="Picture 7" descr="Ponente Varazzino » A Varazze serve una sala cinematografica lo sostiene l’Assessore Dr. Giulio ...">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044" y="3162605"/>
            <a:ext cx="2047353" cy="1912995"/>
          </a:xfrm>
          <a:prstGeom prst="rect">
            <a:avLst/>
          </a:prstGeom>
        </p:spPr>
      </p:pic>
    </p:spTree>
    <p:extLst>
      <p:ext uri="{BB962C8B-B14F-4D97-AF65-F5344CB8AC3E}">
        <p14:creationId xmlns:p14="http://schemas.microsoft.com/office/powerpoint/2010/main" val="947116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48139" y="2638044"/>
            <a:ext cx="10601739" cy="3956394"/>
          </a:xfrm>
        </p:spPr>
        <p:txBody>
          <a:bodyPr>
            <a:normAutofit/>
          </a:bodyPr>
          <a:lstStyle/>
          <a:p>
            <a:r>
              <a:rPr lang="en-US" sz="2000" b="1" dirty="0" smtClean="0"/>
              <a:t>BEFORE</a:t>
            </a:r>
            <a:r>
              <a:rPr lang="en-US" sz="2000" dirty="0" smtClean="0"/>
              <a:t> </a:t>
            </a:r>
            <a:r>
              <a:rPr lang="en-US" sz="2000" dirty="0"/>
              <a:t>you have </a:t>
            </a:r>
            <a:r>
              <a:rPr lang="en-US" sz="2000" dirty="0" smtClean="0"/>
              <a:t>sex…</a:t>
            </a:r>
            <a:r>
              <a:rPr lang="en-US" sz="2000" b="1" dirty="0" smtClean="0"/>
              <a:t>TALK</a:t>
            </a:r>
            <a:r>
              <a:rPr lang="en-US" sz="2000" dirty="0" smtClean="0"/>
              <a:t>!</a:t>
            </a:r>
            <a:endParaRPr lang="en-US" sz="2000" dirty="0"/>
          </a:p>
          <a:p>
            <a:pPr lvl="1"/>
            <a:r>
              <a:rPr lang="en-US" sz="2000" b="1" dirty="0" smtClean="0"/>
              <a:t>Abstinence</a:t>
            </a:r>
            <a:r>
              <a:rPr lang="en-US" sz="2000" dirty="0" smtClean="0"/>
              <a:t>- </a:t>
            </a:r>
            <a:r>
              <a:rPr lang="en-US" sz="2000" b="1" dirty="0" smtClean="0"/>
              <a:t>clearly </a:t>
            </a:r>
            <a:r>
              <a:rPr lang="en-US" sz="2000" b="1" dirty="0" smtClean="0"/>
              <a:t>communicate </a:t>
            </a:r>
            <a:r>
              <a:rPr lang="en-US" sz="2000" dirty="0" smtClean="0"/>
              <a:t>personal definitions of abstinence with your partner.</a:t>
            </a:r>
          </a:p>
          <a:p>
            <a:pPr lvl="1" fontAlgn="base"/>
            <a:r>
              <a:rPr lang="en-US" sz="2000" dirty="0" smtClean="0"/>
              <a:t>“</a:t>
            </a:r>
            <a:r>
              <a:rPr lang="en-US" sz="2000" dirty="0"/>
              <a:t>Let’s get tested before we have sex. That way we can protect each other."</a:t>
            </a:r>
          </a:p>
          <a:p>
            <a:pPr lvl="1" fontAlgn="base"/>
            <a:r>
              <a:rPr lang="en-US" sz="2000" dirty="0"/>
              <a:t>“Many people who have an STD don't know it. Why take a chance when we can know for sure?”</a:t>
            </a:r>
          </a:p>
          <a:p>
            <a:pPr lvl="1" fontAlgn="base"/>
            <a:r>
              <a:rPr lang="en-US" sz="2000" dirty="0"/>
              <a:t>There are other things you may want to talk to your partner about, such as:</a:t>
            </a:r>
          </a:p>
          <a:p>
            <a:pPr lvl="2" fontAlgn="base"/>
            <a:r>
              <a:rPr lang="en-US" sz="2000" dirty="0"/>
              <a:t>Sexual history – the number of partners you’ve had and what kind of protection you used (for example, condoms or dental dams)</a:t>
            </a:r>
          </a:p>
          <a:p>
            <a:pPr lvl="2" fontAlgn="base"/>
            <a:r>
              <a:rPr lang="en-US" sz="2000" dirty="0"/>
              <a:t>Risk factors – like whether you’ve had sex without a condom or used drugs with needles</a:t>
            </a:r>
          </a:p>
          <a:p>
            <a:pPr lvl="1"/>
            <a:endParaRPr lang="en-US" dirty="0"/>
          </a:p>
        </p:txBody>
      </p:sp>
      <p:pic>
        <p:nvPicPr>
          <p:cNvPr id="2" name="Picture 1" descr="File:Talk1352.jpg - Wikimedia Comm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704" y="145774"/>
            <a:ext cx="5128591" cy="2385391"/>
          </a:xfrm>
          <a:prstGeom prst="rect">
            <a:avLst/>
          </a:prstGeom>
        </p:spPr>
      </p:pic>
    </p:spTree>
    <p:extLst>
      <p:ext uri="{BB962C8B-B14F-4D97-AF65-F5344CB8AC3E}">
        <p14:creationId xmlns:p14="http://schemas.microsoft.com/office/powerpoint/2010/main" val="1728222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go for testing</a:t>
            </a:r>
            <a:endParaRPr lang="en-US" dirty="0"/>
          </a:p>
        </p:txBody>
      </p:sp>
      <p:sp>
        <p:nvSpPr>
          <p:cNvPr id="3" name="Content Placeholder 2"/>
          <p:cNvSpPr>
            <a:spLocks noGrp="1"/>
          </p:cNvSpPr>
          <p:nvPr>
            <p:ph idx="1"/>
          </p:nvPr>
        </p:nvSpPr>
        <p:spPr/>
        <p:txBody>
          <a:bodyPr/>
          <a:lstStyle/>
          <a:p>
            <a:pPr marL="0" indent="0" algn="ctr">
              <a:buNone/>
            </a:pPr>
            <a:r>
              <a:rPr lang="en-US" sz="7200" dirty="0" err="1" smtClean="0">
                <a:solidFill>
                  <a:srgbClr val="00B0F0"/>
                </a:solidFill>
              </a:rPr>
              <a:t>Get</a:t>
            </a:r>
            <a:r>
              <a:rPr lang="en-US" sz="7200" dirty="0" err="1" smtClean="0"/>
              <a:t>Tested</a:t>
            </a:r>
            <a:r>
              <a:rPr lang="en-US" sz="7200" dirty="0" smtClean="0"/>
              <a:t> </a:t>
            </a:r>
          </a:p>
          <a:p>
            <a:pPr marL="0" indent="0" algn="ctr">
              <a:buNone/>
            </a:pPr>
            <a:r>
              <a:rPr lang="en-US" dirty="0" smtClean="0">
                <a:hlinkClick r:id="rId2"/>
              </a:rPr>
              <a:t>National HIV, STD, and Hepatitis Testing</a:t>
            </a:r>
            <a:endParaRPr lang="en-US" dirty="0"/>
          </a:p>
          <a:p>
            <a:pPr marL="0" indent="0" algn="ctr">
              <a:buNone/>
            </a:pPr>
            <a:r>
              <a:rPr lang="en-US" dirty="0" smtClean="0"/>
              <a:t>Find free, Fast, and Confidential Testing Near You</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4786536"/>
            <a:ext cx="4476750" cy="447675"/>
          </a:xfrm>
          <a:prstGeom prst="rect">
            <a:avLst/>
          </a:prstGeom>
        </p:spPr>
      </p:pic>
    </p:spTree>
    <p:extLst>
      <p:ext uri="{BB962C8B-B14F-4D97-AF65-F5344CB8AC3E}">
        <p14:creationId xmlns:p14="http://schemas.microsoft.com/office/powerpoint/2010/main" val="3725880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3"/>
            <a:ext cx="8991600" cy="1965721"/>
          </a:xfrm>
        </p:spPr>
        <p:txBody>
          <a:bodyPr>
            <a:normAutofit fontScale="90000"/>
          </a:bodyPr>
          <a:lstStyle/>
          <a:p>
            <a:r>
              <a:rPr lang="en-US" dirty="0" smtClean="0"/>
              <a:t>Sexually Transmitted Infection (STI)</a:t>
            </a:r>
            <a:br>
              <a:rPr lang="en-US" dirty="0" smtClean="0"/>
            </a:br>
            <a:r>
              <a:rPr lang="en-US" dirty="0" smtClean="0"/>
              <a:t>Sexually transmitted disease (STD)</a:t>
            </a:r>
            <a:endParaRPr lang="en-US" dirty="0"/>
          </a:p>
        </p:txBody>
      </p:sp>
      <p:sp>
        <p:nvSpPr>
          <p:cNvPr id="3" name="Text Placeholder 2"/>
          <p:cNvSpPr>
            <a:spLocks noGrp="1"/>
          </p:cNvSpPr>
          <p:nvPr>
            <p:ph type="body" idx="1"/>
          </p:nvPr>
        </p:nvSpPr>
        <p:spPr/>
        <p:txBody>
          <a:bodyPr/>
          <a:lstStyle/>
          <a:p>
            <a:r>
              <a:rPr lang="en-US" dirty="0" smtClean="0"/>
              <a:t>STI and STD </a:t>
            </a:r>
            <a:r>
              <a:rPr lang="en-US" dirty="0" smtClean="0"/>
              <a:t>are often </a:t>
            </a:r>
            <a:r>
              <a:rPr lang="en-US" dirty="0" smtClean="0"/>
              <a:t>used interchangeably</a:t>
            </a:r>
            <a:endParaRPr lang="en-US" dirty="0"/>
          </a:p>
        </p:txBody>
      </p:sp>
    </p:spTree>
    <p:extLst>
      <p:ext uri="{BB962C8B-B14F-4D97-AF65-F5344CB8AC3E}">
        <p14:creationId xmlns:p14="http://schemas.microsoft.com/office/powerpoint/2010/main" val="4261343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1137" y="2345258"/>
            <a:ext cx="7729728" cy="1972146"/>
          </a:xfrm>
        </p:spPr>
        <p:txBody>
          <a:bodyPr/>
          <a:lstStyle/>
          <a:p>
            <a:r>
              <a:rPr lang="en-US" dirty="0" smtClean="0"/>
              <a:t>Amaze.org</a:t>
            </a:r>
            <a:br>
              <a:rPr lang="en-US" dirty="0" smtClean="0"/>
            </a:br>
            <a:r>
              <a:rPr lang="en-US" b="1" dirty="0">
                <a:hlinkClick r:id="rId2"/>
              </a:rPr>
              <a:t>What are STDs? #</a:t>
            </a:r>
            <a:r>
              <a:rPr lang="en-US" b="1" dirty="0" err="1">
                <a:hlinkClick r:id="rId2"/>
              </a:rPr>
              <a:t>FactCheck</a:t>
            </a:r>
            <a:endParaRPr lang="en-US" dirty="0"/>
          </a:p>
        </p:txBody>
      </p:sp>
      <p:pic>
        <p:nvPicPr>
          <p:cNvPr id="5" name="Picture 4"/>
          <p:cNvPicPr>
            <a:picLocks noChangeAspect="1"/>
          </p:cNvPicPr>
          <p:nvPr/>
        </p:nvPicPr>
        <p:blipFill>
          <a:blip r:embed="rId3"/>
          <a:stretch>
            <a:fillRect/>
          </a:stretch>
        </p:blipFill>
        <p:spPr>
          <a:xfrm>
            <a:off x="3733575" y="2345258"/>
            <a:ext cx="952500" cy="952500"/>
          </a:xfrm>
          <a:prstGeom prst="rect">
            <a:avLst/>
          </a:prstGeom>
        </p:spPr>
      </p:pic>
    </p:spTree>
    <p:extLst>
      <p:ext uri="{BB962C8B-B14F-4D97-AF65-F5344CB8AC3E}">
        <p14:creationId xmlns:p14="http://schemas.microsoft.com/office/powerpoint/2010/main" val="35488304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sexually transmitted diseases (STDs)?</a:t>
            </a:r>
          </a:p>
        </p:txBody>
      </p:sp>
      <p:sp>
        <p:nvSpPr>
          <p:cNvPr id="3" name="Content Placeholder 2"/>
          <p:cNvSpPr>
            <a:spLocks noGrp="1"/>
          </p:cNvSpPr>
          <p:nvPr>
            <p:ph idx="1"/>
          </p:nvPr>
        </p:nvSpPr>
        <p:spPr/>
        <p:txBody>
          <a:bodyPr>
            <a:normAutofit/>
          </a:bodyPr>
          <a:lstStyle/>
          <a:p>
            <a:r>
              <a:rPr lang="en-US" sz="2800" dirty="0"/>
              <a:t>STDs are diseases that are passed from one person to another through sexual contact. These include chlamydia, gonorrhea, genital herpes, human papillomavirus (HPV), syphilis, and </a:t>
            </a:r>
            <a:r>
              <a:rPr lang="en-US" sz="2800" u="sng" dirty="0">
                <a:hlinkClick r:id="rId2"/>
              </a:rPr>
              <a:t>HIV</a:t>
            </a:r>
            <a:r>
              <a:rPr lang="en-US" sz="2800" dirty="0"/>
              <a:t>. Many of these STDs do not show symptoms for a long time. Even without symptoms, they can still be harmful and passed on during sex.</a:t>
            </a:r>
          </a:p>
        </p:txBody>
      </p:sp>
      <p:sp>
        <p:nvSpPr>
          <p:cNvPr id="4" name="TextBox 3"/>
          <p:cNvSpPr txBox="1"/>
          <p:nvPr/>
        </p:nvSpPr>
        <p:spPr>
          <a:xfrm>
            <a:off x="1616927" y="6211229"/>
            <a:ext cx="8530683" cy="369332"/>
          </a:xfrm>
          <a:prstGeom prst="rect">
            <a:avLst/>
          </a:prstGeom>
          <a:noFill/>
        </p:spPr>
        <p:txBody>
          <a:bodyPr wrap="square" rtlCol="0">
            <a:spAutoFit/>
          </a:bodyPr>
          <a:lstStyle/>
          <a:p>
            <a:r>
              <a:rPr lang="en-US"/>
              <a:t>https://www.cdc.gov/std/general/default.htm</a:t>
            </a:r>
            <a:endParaRPr lang="en-US" dirty="0"/>
          </a:p>
        </p:txBody>
      </p:sp>
    </p:spTree>
    <p:extLst>
      <p:ext uri="{BB962C8B-B14F-4D97-AF65-F5344CB8AC3E}">
        <p14:creationId xmlns:p14="http://schemas.microsoft.com/office/powerpoint/2010/main" val="112322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a:t>
            </a:r>
            <a:r>
              <a:rPr lang="en-US" dirty="0" smtClean="0"/>
              <a:t>STD</a:t>
            </a:r>
            <a:r>
              <a:rPr lang="en-US" cap="none" dirty="0" smtClean="0"/>
              <a:t>s</a:t>
            </a:r>
            <a:r>
              <a:rPr lang="en-US" dirty="0" smtClean="0"/>
              <a:t> </a:t>
            </a:r>
            <a:r>
              <a:rPr lang="en-US" dirty="0"/>
              <a:t>spread?</a:t>
            </a:r>
          </a:p>
        </p:txBody>
      </p:sp>
      <p:sp>
        <p:nvSpPr>
          <p:cNvPr id="3" name="Content Placeholder 2"/>
          <p:cNvSpPr>
            <a:spLocks noGrp="1"/>
          </p:cNvSpPr>
          <p:nvPr>
            <p:ph idx="1"/>
          </p:nvPr>
        </p:nvSpPr>
        <p:spPr/>
        <p:txBody>
          <a:bodyPr>
            <a:normAutofit/>
          </a:bodyPr>
          <a:lstStyle/>
          <a:p>
            <a:r>
              <a:rPr lang="en-US" sz="2400" dirty="0"/>
              <a:t>You can get an STD by having vaginal, anal or oral sex with someone who has an STD. </a:t>
            </a:r>
            <a:endParaRPr lang="en-US" sz="2400" dirty="0" smtClean="0"/>
          </a:p>
          <a:p>
            <a:r>
              <a:rPr lang="en-US" sz="2400" dirty="0" smtClean="0"/>
              <a:t>Anyone </a:t>
            </a:r>
            <a:r>
              <a:rPr lang="en-US" sz="2400" dirty="0"/>
              <a:t>who is sexually active can get an STD. </a:t>
            </a:r>
            <a:endParaRPr lang="en-US" sz="2400" dirty="0" smtClean="0"/>
          </a:p>
          <a:p>
            <a:r>
              <a:rPr lang="en-US" sz="2400" dirty="0" smtClean="0"/>
              <a:t>You </a:t>
            </a:r>
            <a:r>
              <a:rPr lang="en-US" sz="2400" dirty="0"/>
              <a:t>don’t even have to </a:t>
            </a:r>
            <a:r>
              <a:rPr lang="en-US" sz="2400" dirty="0" smtClean="0"/>
              <a:t>have </a:t>
            </a:r>
            <a:r>
              <a:rPr lang="en-US" sz="2400" dirty="0"/>
              <a:t>anal or vaginal </a:t>
            </a:r>
            <a:r>
              <a:rPr lang="en-US" sz="2400" dirty="0" smtClean="0"/>
              <a:t>sex to </a:t>
            </a:r>
            <a:r>
              <a:rPr lang="en-US" sz="2400" dirty="0"/>
              <a:t>get an STD. </a:t>
            </a:r>
            <a:endParaRPr lang="en-US" sz="2400" dirty="0" smtClean="0"/>
          </a:p>
          <a:p>
            <a:pPr lvl="1"/>
            <a:r>
              <a:rPr lang="en-US" sz="2200" dirty="0" smtClean="0"/>
              <a:t>This </a:t>
            </a:r>
            <a:r>
              <a:rPr lang="en-US" sz="2200" dirty="0"/>
              <a:t>is because some STDs, like herpes and HPV, are spread by skin-to-skin contact.</a:t>
            </a:r>
          </a:p>
        </p:txBody>
      </p:sp>
    </p:spTree>
    <p:extLst>
      <p:ext uri="{BB962C8B-B14F-4D97-AF65-F5344CB8AC3E}">
        <p14:creationId xmlns:p14="http://schemas.microsoft.com/office/powerpoint/2010/main" val="1839380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sz="3200" dirty="0" smtClean="0"/>
              <a:t>Bacterial </a:t>
            </a:r>
            <a:r>
              <a:rPr lang="en-US" sz="2400" dirty="0" smtClean="0"/>
              <a:t>(curable)</a:t>
            </a:r>
            <a:endParaRPr lang="en-US" sz="2400" dirty="0"/>
          </a:p>
        </p:txBody>
      </p:sp>
      <p:sp>
        <p:nvSpPr>
          <p:cNvPr id="6" name="Content Placeholder 5"/>
          <p:cNvSpPr>
            <a:spLocks noGrp="1"/>
          </p:cNvSpPr>
          <p:nvPr>
            <p:ph sz="half" idx="2"/>
          </p:nvPr>
        </p:nvSpPr>
        <p:spPr/>
        <p:txBody>
          <a:bodyPr/>
          <a:lstStyle/>
          <a:p>
            <a:pPr marL="342900" indent="-342900">
              <a:lnSpc>
                <a:spcPct val="90000"/>
              </a:lnSpc>
              <a:spcBef>
                <a:spcPct val="20000"/>
              </a:spcBef>
              <a:buClr>
                <a:srgbClr val="FF0000"/>
              </a:buClr>
              <a:buFont typeface="Wingdings" pitchFamily="2" charset="2"/>
              <a:buChar char="ü"/>
              <a:defRPr/>
            </a:pPr>
            <a:r>
              <a:rPr lang="en-US" sz="2800" dirty="0"/>
              <a:t>Chlamydia</a:t>
            </a:r>
          </a:p>
          <a:p>
            <a:pPr marL="342900" indent="-342900">
              <a:lnSpc>
                <a:spcPct val="90000"/>
              </a:lnSpc>
              <a:spcBef>
                <a:spcPct val="20000"/>
              </a:spcBef>
              <a:buClr>
                <a:srgbClr val="FF0000"/>
              </a:buClr>
              <a:buFont typeface="Wingdings" pitchFamily="2" charset="2"/>
              <a:buChar char="ü"/>
              <a:defRPr/>
            </a:pPr>
            <a:r>
              <a:rPr lang="en-US" sz="2800" dirty="0"/>
              <a:t>Gonorrhea</a:t>
            </a:r>
          </a:p>
          <a:p>
            <a:pPr marL="342900" indent="-342900">
              <a:lnSpc>
                <a:spcPct val="90000"/>
              </a:lnSpc>
              <a:spcBef>
                <a:spcPct val="20000"/>
              </a:spcBef>
              <a:buClr>
                <a:srgbClr val="FF0000"/>
              </a:buClr>
              <a:buFont typeface="Wingdings" pitchFamily="2" charset="2"/>
              <a:buChar char="ü"/>
              <a:defRPr/>
            </a:pPr>
            <a:r>
              <a:rPr lang="en-US" sz="2800" dirty="0"/>
              <a:t>Syphilis</a:t>
            </a:r>
          </a:p>
          <a:p>
            <a:pPr marL="342900" indent="-342900">
              <a:lnSpc>
                <a:spcPct val="90000"/>
              </a:lnSpc>
              <a:spcBef>
                <a:spcPct val="20000"/>
              </a:spcBef>
              <a:buClr>
                <a:srgbClr val="FF0000"/>
              </a:buClr>
              <a:buNone/>
              <a:defRPr/>
            </a:pPr>
            <a:endParaRPr lang="en-US" dirty="0"/>
          </a:p>
          <a:p>
            <a:pPr marL="342900" indent="-342900">
              <a:lnSpc>
                <a:spcPct val="90000"/>
              </a:lnSpc>
              <a:spcBef>
                <a:spcPct val="20000"/>
              </a:spcBef>
              <a:buClr>
                <a:srgbClr val="FF0000"/>
              </a:buClr>
              <a:buNone/>
              <a:defRPr/>
            </a:pPr>
            <a:endParaRPr lang="en-US" dirty="0"/>
          </a:p>
          <a:p>
            <a:endParaRPr lang="en-US" dirty="0"/>
          </a:p>
        </p:txBody>
      </p:sp>
      <p:sp>
        <p:nvSpPr>
          <p:cNvPr id="7" name="Content Placeholder 6"/>
          <p:cNvSpPr>
            <a:spLocks noGrp="1"/>
          </p:cNvSpPr>
          <p:nvPr>
            <p:ph sz="quarter" idx="4"/>
          </p:nvPr>
        </p:nvSpPr>
        <p:spPr/>
        <p:txBody>
          <a:bodyPr/>
          <a:lstStyle/>
          <a:p>
            <a:pPr>
              <a:buClr>
                <a:schemeClr val="tx2"/>
              </a:buClr>
              <a:buFont typeface="Wingdings" pitchFamily="2" charset="2"/>
              <a:buChar char="§"/>
              <a:defRPr/>
            </a:pPr>
            <a:r>
              <a:rPr lang="en-US" dirty="0"/>
              <a:t>Genital Herpes (HSV)</a:t>
            </a:r>
          </a:p>
          <a:p>
            <a:pPr>
              <a:buClr>
                <a:schemeClr val="tx2"/>
              </a:buClr>
              <a:buFont typeface="Wingdings" pitchFamily="2" charset="2"/>
              <a:buChar char="§"/>
              <a:defRPr/>
            </a:pPr>
            <a:r>
              <a:rPr lang="en-US" dirty="0"/>
              <a:t>Genital Warts (HPV)</a:t>
            </a:r>
          </a:p>
          <a:p>
            <a:pPr>
              <a:buClr>
                <a:srgbClr val="FF0000"/>
              </a:buClr>
              <a:buFont typeface="Wingdings" pitchFamily="2" charset="2"/>
              <a:buChar char="ü"/>
              <a:defRPr/>
            </a:pPr>
            <a:r>
              <a:rPr lang="en-US" dirty="0"/>
              <a:t>Hepatitis B ( HBV)</a:t>
            </a:r>
          </a:p>
          <a:p>
            <a:pPr>
              <a:buClr>
                <a:srgbClr val="FF0000"/>
              </a:buClr>
              <a:buFont typeface="Wingdings" pitchFamily="2" charset="2"/>
              <a:buChar char="ü"/>
              <a:defRPr/>
            </a:pPr>
            <a:endParaRPr lang="en-US" dirty="0"/>
          </a:p>
          <a:p>
            <a:pPr>
              <a:buClr>
                <a:srgbClr val="FF0000"/>
              </a:buClr>
              <a:buFont typeface="Wingdings" pitchFamily="2" charset="2"/>
              <a:buChar char="ü"/>
              <a:defRPr/>
            </a:pPr>
            <a:r>
              <a:rPr lang="en-US" dirty="0"/>
              <a:t>HIV</a:t>
            </a:r>
          </a:p>
          <a:p>
            <a:pPr>
              <a:buClr>
                <a:srgbClr val="FF0000"/>
              </a:buClr>
              <a:buFont typeface="Wingdings" pitchFamily="2" charset="2"/>
              <a:buChar char="ü"/>
              <a:defRPr/>
            </a:pPr>
            <a:r>
              <a:rPr lang="en-US" dirty="0"/>
              <a:t>Hepatitis C (HCV)</a:t>
            </a:r>
          </a:p>
        </p:txBody>
      </p:sp>
      <p:sp>
        <p:nvSpPr>
          <p:cNvPr id="8" name="Text Placeholder 7"/>
          <p:cNvSpPr>
            <a:spLocks noGrp="1"/>
          </p:cNvSpPr>
          <p:nvPr>
            <p:ph type="body" sz="quarter" idx="13"/>
          </p:nvPr>
        </p:nvSpPr>
        <p:spPr/>
        <p:txBody>
          <a:bodyPr>
            <a:normAutofit/>
          </a:bodyPr>
          <a:lstStyle/>
          <a:p>
            <a:r>
              <a:rPr lang="en-US" sz="3200" dirty="0" smtClean="0"/>
              <a:t>Viral </a:t>
            </a:r>
            <a:r>
              <a:rPr lang="en-US" sz="2400" dirty="0" smtClean="0"/>
              <a:t>(treatable)</a:t>
            </a:r>
            <a:endParaRPr lang="en-US" sz="2400" dirty="0"/>
          </a:p>
        </p:txBody>
      </p:sp>
      <p:sp>
        <p:nvSpPr>
          <p:cNvPr id="4" name="Title 3"/>
          <p:cNvSpPr>
            <a:spLocks noGrp="1"/>
          </p:cNvSpPr>
          <p:nvPr>
            <p:ph type="title"/>
          </p:nvPr>
        </p:nvSpPr>
        <p:spPr/>
        <p:txBody>
          <a:bodyPr>
            <a:normAutofit/>
          </a:bodyPr>
          <a:lstStyle/>
          <a:p>
            <a:r>
              <a:rPr lang="en-US" sz="5400" b="1" dirty="0" err="1" smtClean="0"/>
              <a:t>Sti</a:t>
            </a:r>
            <a:r>
              <a:rPr lang="en-US" sz="5400" b="1" cap="none" dirty="0" err="1" smtClean="0"/>
              <a:t>s</a:t>
            </a:r>
            <a:endParaRPr lang="en-US" sz="5400" b="1" cap="none" dirty="0"/>
          </a:p>
        </p:txBody>
      </p:sp>
      <p:sp>
        <p:nvSpPr>
          <p:cNvPr id="3" name="TextBox 2"/>
          <p:cNvSpPr txBox="1"/>
          <p:nvPr/>
        </p:nvSpPr>
        <p:spPr>
          <a:xfrm>
            <a:off x="3443506" y="5740026"/>
            <a:ext cx="4820356" cy="341632"/>
          </a:xfrm>
          <a:prstGeom prst="rect">
            <a:avLst/>
          </a:prstGeom>
          <a:noFill/>
        </p:spPr>
        <p:txBody>
          <a:bodyPr wrap="square" rtlCol="0">
            <a:spAutoFit/>
          </a:bodyPr>
          <a:lstStyle/>
          <a:p>
            <a:pPr marL="342900" indent="-342900">
              <a:lnSpc>
                <a:spcPct val="90000"/>
              </a:lnSpc>
              <a:spcBef>
                <a:spcPct val="20000"/>
              </a:spcBef>
              <a:buClr>
                <a:srgbClr val="FF0000"/>
              </a:buClr>
              <a:buFont typeface="Wingdings" pitchFamily="2" charset="2"/>
              <a:buChar char="ü"/>
              <a:defRPr/>
            </a:pPr>
            <a:r>
              <a:rPr lang="en-US" dirty="0"/>
              <a:t>Reportable to the Health Department</a:t>
            </a:r>
            <a:endParaRPr lang="en-US" dirty="0"/>
          </a:p>
        </p:txBody>
      </p:sp>
      <p:sp>
        <p:nvSpPr>
          <p:cNvPr id="9" name="TextBox 8"/>
          <p:cNvSpPr txBox="1"/>
          <p:nvPr/>
        </p:nvSpPr>
        <p:spPr>
          <a:xfrm>
            <a:off x="2650435" y="6414052"/>
            <a:ext cx="7129669" cy="369332"/>
          </a:xfrm>
          <a:prstGeom prst="rect">
            <a:avLst/>
          </a:prstGeom>
          <a:noFill/>
        </p:spPr>
        <p:txBody>
          <a:bodyPr wrap="square" rtlCol="0">
            <a:spAutoFit/>
          </a:bodyPr>
          <a:lstStyle/>
          <a:p>
            <a:r>
              <a:rPr lang="en-US"/>
              <a:t>https://www.washoecounty.us/health/faq/cchs/teen-health-mall/index.php</a:t>
            </a:r>
            <a:endParaRPr lang="en-US" dirty="0"/>
          </a:p>
        </p:txBody>
      </p:sp>
    </p:spTree>
    <p:extLst>
      <p:ext uri="{BB962C8B-B14F-4D97-AF65-F5344CB8AC3E}">
        <p14:creationId xmlns:p14="http://schemas.microsoft.com/office/powerpoint/2010/main" val="1533638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2893</TotalTime>
  <Words>1806</Words>
  <Application>Microsoft Office PowerPoint</Application>
  <PresentationFormat>Widescreen</PresentationFormat>
  <Paragraphs>272</Paragraphs>
  <Slides>40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Comic Sans MS</vt:lpstr>
      <vt:lpstr>Gill Sans MT</vt:lpstr>
      <vt:lpstr>Tahoma</vt:lpstr>
      <vt:lpstr>Times New Roman</vt:lpstr>
      <vt:lpstr>Verdana</vt:lpstr>
      <vt:lpstr>Wingdings</vt:lpstr>
      <vt:lpstr>Parcel</vt:lpstr>
      <vt:lpstr>Sexually transmitted infections  and HIV</vt:lpstr>
      <vt:lpstr>WCSD Abstinence Definition</vt:lpstr>
      <vt:lpstr>Communication</vt:lpstr>
      <vt:lpstr>PowerPoint Presentation</vt:lpstr>
      <vt:lpstr>Sexually Transmitted Infection (STI) Sexually transmitted disease (STD)</vt:lpstr>
      <vt:lpstr>Amaze.org What are STDs? #FactCheck</vt:lpstr>
      <vt:lpstr>What are sexually transmitted diseases (STDs)?</vt:lpstr>
      <vt:lpstr>How are STDs spread?</vt:lpstr>
      <vt:lpstr>Stis</vt:lpstr>
      <vt:lpstr>“The Others”</vt:lpstr>
      <vt:lpstr>Bacterial STIs</vt:lpstr>
      <vt:lpstr>Chlamydia</vt:lpstr>
      <vt:lpstr>Symptoms of Chlamydia</vt:lpstr>
      <vt:lpstr>Gonorrhea</vt:lpstr>
      <vt:lpstr>Symptoms of gonorrhea</vt:lpstr>
      <vt:lpstr>Both men and women can get chlamydia and gonorrhea in their throats, rectums and eyes </vt:lpstr>
      <vt:lpstr>Testing for  chlamydia and gonorrhea </vt:lpstr>
      <vt:lpstr>Treatment for  chlamydia and gonorrhea </vt:lpstr>
      <vt:lpstr>syphilis</vt:lpstr>
      <vt:lpstr>Transmission</vt:lpstr>
      <vt:lpstr>Primary Syphilis:</vt:lpstr>
      <vt:lpstr>Secondary Syphilis: </vt:lpstr>
      <vt:lpstr>Tertiary (latent) Syphilis:</vt:lpstr>
      <vt:lpstr>Congenital Syphilis</vt:lpstr>
      <vt:lpstr>Testing for Syphilis</vt:lpstr>
      <vt:lpstr>Treatment for Syphilis</vt:lpstr>
      <vt:lpstr>Viral STis</vt:lpstr>
      <vt:lpstr>Herpes</vt:lpstr>
      <vt:lpstr>Human Papillomavirus (HPV) </vt:lpstr>
      <vt:lpstr>Genital Warts (HPV) </vt:lpstr>
      <vt:lpstr>HIV Human Immunodeficiency Virus</vt:lpstr>
      <vt:lpstr>HIV Testing</vt:lpstr>
      <vt:lpstr>Points about prevention</vt:lpstr>
      <vt:lpstr>PowerPoint Presentation</vt:lpstr>
      <vt:lpstr>Prevention</vt:lpstr>
      <vt:lpstr>Prevention</vt:lpstr>
      <vt:lpstr>Prevention PrEP</vt:lpstr>
      <vt:lpstr>PowerPoint Presentation</vt:lpstr>
      <vt:lpstr>Let’s                           about sexual health</vt:lpstr>
      <vt:lpstr>Where to go for testing</vt:lpstr>
    </vt:vector>
  </TitlesOfParts>
  <Company>Washoe County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diseases and HIV</dc:title>
  <dc:creator>Proctor, Rochelle</dc:creator>
  <cp:lastModifiedBy>Proctor, Rochelle</cp:lastModifiedBy>
  <cp:revision>53</cp:revision>
  <dcterms:created xsi:type="dcterms:W3CDTF">2019-03-05T23:01:27Z</dcterms:created>
  <dcterms:modified xsi:type="dcterms:W3CDTF">2019-04-10T19:28:55Z</dcterms:modified>
</cp:coreProperties>
</file>